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37"/>
  </p:notesMasterIdLst>
  <p:sldIdLst>
    <p:sldId id="256" r:id="rId2"/>
    <p:sldId id="257" r:id="rId3"/>
    <p:sldId id="321" r:id="rId4"/>
    <p:sldId id="258" r:id="rId5"/>
    <p:sldId id="293" r:id="rId6"/>
    <p:sldId id="294" r:id="rId7"/>
    <p:sldId id="295" r:id="rId8"/>
    <p:sldId id="296" r:id="rId9"/>
    <p:sldId id="297" r:id="rId10"/>
    <p:sldId id="298" r:id="rId11"/>
    <p:sldId id="299" r:id="rId12"/>
    <p:sldId id="300" r:id="rId13"/>
    <p:sldId id="301" r:id="rId14"/>
    <p:sldId id="302" r:id="rId15"/>
    <p:sldId id="303" r:id="rId16"/>
    <p:sldId id="304" r:id="rId17"/>
    <p:sldId id="305" r:id="rId18"/>
    <p:sldId id="306" r:id="rId19"/>
    <p:sldId id="307" r:id="rId20"/>
    <p:sldId id="308" r:id="rId21"/>
    <p:sldId id="309" r:id="rId22"/>
    <p:sldId id="310" r:id="rId23"/>
    <p:sldId id="311" r:id="rId24"/>
    <p:sldId id="312" r:id="rId25"/>
    <p:sldId id="313" r:id="rId26"/>
    <p:sldId id="314" r:id="rId27"/>
    <p:sldId id="315" r:id="rId28"/>
    <p:sldId id="316" r:id="rId29"/>
    <p:sldId id="317" r:id="rId30"/>
    <p:sldId id="318" r:id="rId31"/>
    <p:sldId id="319" r:id="rId32"/>
    <p:sldId id="320" r:id="rId33"/>
    <p:sldId id="322" r:id="rId34"/>
    <p:sldId id="292" r:id="rId35"/>
    <p:sldId id="28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69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D2C044-A802-4077-A695-06493E044C6B}" type="datetimeFigureOut">
              <a:rPr lang="en-IN" smtClean="0"/>
              <a:t>15-04-2025</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4751CB-391E-418B-ADD5-467FE7C44C07}" type="slidenum">
              <a:rPr lang="en-IN" smtClean="0"/>
              <a:t>‹#›</a:t>
            </a:fld>
            <a:endParaRPr lang="en-IN"/>
          </a:p>
        </p:txBody>
      </p:sp>
    </p:spTree>
    <p:extLst>
      <p:ext uri="{BB962C8B-B14F-4D97-AF65-F5344CB8AC3E}">
        <p14:creationId xmlns:p14="http://schemas.microsoft.com/office/powerpoint/2010/main" val="3710741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772DA6B-B342-4E7E-B689-4435355A87F6}" type="datetime1">
              <a:rPr lang="en-IN" smtClean="0"/>
              <a:t>15-04-2025</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9DAD2DFA-8160-4885-AA80-7BB629E1A773}" type="slidenum">
              <a:rPr lang="en-IN" smtClean="0"/>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6556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CCC911-F785-40A2-A7AB-F81ABACAA283}" type="datetime1">
              <a:rPr lang="en-IN" smtClean="0"/>
              <a:t>15-04-2025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1815872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5D7EC3-A54D-4CAA-9A3D-893BE28C7740}"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2285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1131BB-9E35-4DAD-8FDF-47FA016FB6DF}"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798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D595C7-8A43-4516-BD43-7E0F26D38484}"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30963924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1FF33-B66C-4480-9E99-20C7B6B11C11}"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486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2D264B-9526-4E9F-96E1-2B4C29A84F43}"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36778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4E54254-D091-4C04-AEE0-9500AEA9837F}"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50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1E68AC-C15C-44F3-915D-14C54EEB6A9D}"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8500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C2BD8B-B63A-4184-8566-839BBDAF4832}"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934834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C13510-85F2-4B0B-9C5D-B6644F2E37CE}" type="datetime1">
              <a:rPr lang="en-IN" smtClean="0"/>
              <a:t>15-04-2025</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9DAD2DFA-8160-4885-AA80-7BB629E1A773}" type="slidenum">
              <a:rPr lang="en-IN" smtClean="0"/>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694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0652219-8818-4CEF-A0B8-7704A8B43451}" type="datetime1">
              <a:rPr lang="en-IN" smtClean="0"/>
              <a:t>15-04-2025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2969751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D823C17-24CD-4C1D-AAF2-2A2DAD8F02B1}" type="datetime1">
              <a:rPr lang="en-IN" smtClean="0"/>
              <a:t>15-04-2025</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9DAD2DFA-8160-4885-AA80-7BB629E1A773}" type="slidenum">
              <a:rPr lang="en-IN" smtClean="0"/>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29002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9E917-E6B1-4DA8-87D1-2534F53D04CE}" type="datetime1">
              <a:rPr lang="en-IN" smtClean="0"/>
              <a:t>15-04-2025</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9DAD2DFA-8160-4885-AA80-7BB629E1A773}" type="slidenum">
              <a:rPr lang="en-IN" smtClean="0"/>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4598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19BF6-FB94-4F17-AF7C-0A3381623A02}" type="datetime1">
              <a:rPr lang="en-IN" smtClean="0"/>
              <a:t>15-04-2025</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3385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C376C1-8EC0-4A8F-AC64-C9C1B0874CBD}" type="datetime1">
              <a:rPr lang="en-IN" smtClean="0"/>
              <a:t>15-04-2025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93924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E8EE3-7322-46B9-88BD-00216D36800A}" type="datetime1">
              <a:rPr lang="en-IN" smtClean="0"/>
              <a:t>15-04-2025</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9DAD2DFA-8160-4885-AA80-7BB629E1A773}" type="slidenum">
              <a:rPr lang="en-IN" smtClean="0"/>
              <a:t>‹#›</a:t>
            </a:fld>
            <a:endParaRPr lang="en-IN"/>
          </a:p>
        </p:txBody>
      </p:sp>
    </p:spTree>
    <p:extLst>
      <p:ext uri="{BB962C8B-B14F-4D97-AF65-F5344CB8AC3E}">
        <p14:creationId xmlns:p14="http://schemas.microsoft.com/office/powerpoint/2010/main" val="16211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87E927-E85D-40AC-9F35-9C7EF7C23F00}" type="datetime1">
              <a:rPr lang="en-IN" smtClean="0"/>
              <a:t>15-04-2025</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DAD2DFA-8160-4885-AA80-7BB629E1A773}" type="slidenum">
              <a:rPr lang="en-IN" smtClean="0"/>
              <a:t>‹#›</a:t>
            </a:fld>
            <a:endParaRPr lang="en-IN"/>
          </a:p>
        </p:txBody>
      </p:sp>
    </p:spTree>
    <p:extLst>
      <p:ext uri="{BB962C8B-B14F-4D97-AF65-F5344CB8AC3E}">
        <p14:creationId xmlns:p14="http://schemas.microsoft.com/office/powerpoint/2010/main" val="29777240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00ACDB-CB5C-473E-BA01-AA639920DFCD}"/>
              </a:ext>
            </a:extLst>
          </p:cNvPr>
          <p:cNvSpPr>
            <a:spLocks noGrp="1"/>
          </p:cNvSpPr>
          <p:nvPr>
            <p:ph type="ctrTitle"/>
          </p:nvPr>
        </p:nvSpPr>
        <p:spPr/>
        <p:txBody>
          <a:bodyPr anchor="ctr">
            <a:normAutofit/>
          </a:bodyPr>
          <a:lstStyle/>
          <a:p>
            <a:pPr algn="ctr"/>
            <a:r>
              <a:rPr lang="en-US" sz="2800" b="1" dirty="0">
                <a:latin typeface="Times New Roman" panose="02020603050405020304" pitchFamily="18" charset="0"/>
                <a:cs typeface="Times New Roman" panose="02020603050405020304" pitchFamily="18" charset="0"/>
              </a:rPr>
              <a:t>Taxation of Trusts – Including proposed changes in the New Income Tax Bill, 2025 &amp; their impact on accounting practices</a:t>
            </a:r>
            <a:endParaRPr lang="en-IN" sz="2800" b="1" dirty="0">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C81F5BAA-48E8-4813-A939-0B8D1A1FFA93}"/>
              </a:ext>
            </a:extLst>
          </p:cNvPr>
          <p:cNvSpPr>
            <a:spLocks noGrp="1"/>
          </p:cNvSpPr>
          <p:nvPr>
            <p:ph type="subTitle" idx="1"/>
          </p:nvPr>
        </p:nvSpPr>
        <p:spPr/>
        <p:txBody>
          <a:bodyPr anchor="ctr">
            <a:normAutofit fontScale="47500" lnSpcReduction="20000"/>
          </a:bodyPr>
          <a:lstStyle/>
          <a:p>
            <a:r>
              <a:rPr lang="en-US" sz="2400" dirty="0">
                <a:latin typeface="Times New Roman" panose="02020603050405020304" pitchFamily="18" charset="0"/>
                <a:cs typeface="Times New Roman" panose="02020603050405020304" pitchFamily="18" charset="0"/>
              </a:rPr>
              <a:t>By</a:t>
            </a:r>
          </a:p>
          <a:p>
            <a:r>
              <a:rPr lang="en-US" sz="2400" dirty="0">
                <a:latin typeface="Times New Roman" panose="02020603050405020304" pitchFamily="18" charset="0"/>
                <a:cs typeface="Times New Roman" panose="02020603050405020304" pitchFamily="18" charset="0"/>
              </a:rPr>
              <a:t>CA Pranav Ashtikar</a:t>
            </a:r>
          </a:p>
          <a:p>
            <a:r>
              <a:rPr lang="en-US" sz="2400" dirty="0">
                <a:latin typeface="Times New Roman" panose="02020603050405020304" pitchFamily="18" charset="0"/>
                <a:cs typeface="Times New Roman" panose="02020603050405020304" pitchFamily="18" charset="0"/>
              </a:rPr>
              <a:t>Nagpur</a:t>
            </a:r>
          </a:p>
          <a:p>
            <a:r>
              <a:rPr lang="en-US" sz="2400" dirty="0">
                <a:latin typeface="Times New Roman" panose="02020603050405020304" pitchFamily="18" charset="0"/>
                <a:cs typeface="Times New Roman" panose="02020603050405020304" pitchFamily="18" charset="0"/>
              </a:rPr>
              <a:t>E-mail – pranav@kelkarcoca.com</a:t>
            </a:r>
          </a:p>
          <a:p>
            <a:r>
              <a:rPr lang="en-US" sz="2400" dirty="0">
                <a:latin typeface="Times New Roman" panose="02020603050405020304" pitchFamily="18" charset="0"/>
                <a:cs typeface="Times New Roman" panose="02020603050405020304" pitchFamily="18" charset="0"/>
              </a:rPr>
              <a:t>Mob.: - 8956005901, 9579404594</a:t>
            </a:r>
            <a:endParaRPr lang="en-IN" sz="2400" dirty="0">
              <a:latin typeface="Times New Roman" panose="02020603050405020304" pitchFamily="18" charset="0"/>
              <a:cs typeface="Times New Roman" panose="02020603050405020304" pitchFamily="18" charset="0"/>
            </a:endParaRPr>
          </a:p>
          <a:p>
            <a:pPr algn="ct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6142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A04CA-EDE6-1CB3-8544-AFBC6E5ADC44}"/>
              </a:ext>
            </a:extLst>
          </p:cNvPr>
          <p:cNvSpPr>
            <a:spLocks noGrp="1"/>
          </p:cNvSpPr>
          <p:nvPr>
            <p:ph type="title"/>
          </p:nvPr>
        </p:nvSpPr>
        <p:spPr/>
        <p:txBody>
          <a:bodyPr>
            <a:normAutofit/>
          </a:bodyPr>
          <a:lstStyle/>
          <a:p>
            <a:r>
              <a:rPr lang="en-US" sz="3600" b="1" dirty="0"/>
              <a:t>Part I – Registration (Section 332 &amp; Section 333)</a:t>
            </a:r>
            <a:endParaRPr lang="en-IN" sz="3600" dirty="0"/>
          </a:p>
        </p:txBody>
      </p:sp>
      <p:sp>
        <p:nvSpPr>
          <p:cNvPr id="3" name="Content Placeholder 2">
            <a:extLst>
              <a:ext uri="{FF2B5EF4-FFF2-40B4-BE49-F238E27FC236}">
                <a16:creationId xmlns:a16="http://schemas.microsoft.com/office/drawing/2014/main" id="{974544F0-D120-826F-5D05-754F01881D2C}"/>
              </a:ext>
            </a:extLst>
          </p:cNvPr>
          <p:cNvSpPr>
            <a:spLocks noGrp="1"/>
          </p:cNvSpPr>
          <p:nvPr>
            <p:ph idx="1"/>
          </p:nvPr>
        </p:nvSpPr>
        <p:spPr/>
        <p:txBody>
          <a:bodyPr>
            <a:normAutofit fontScale="92500"/>
          </a:bodyPr>
          <a:lstStyle/>
          <a:p>
            <a:pPr algn="just">
              <a:buClrTx/>
              <a:buSzPct val="100000"/>
              <a:buFont typeface="Wingdings" panose="05000000000000000000" pitchFamily="2" charset="2"/>
              <a:buChar char="Ø"/>
            </a:pPr>
            <a:r>
              <a:rPr lang="en-US" dirty="0"/>
              <a:t>Power to condone delay on reasonable cause [Section 332(4)];</a:t>
            </a:r>
          </a:p>
          <a:p>
            <a:pPr algn="just">
              <a:buClrTx/>
              <a:buSzPct val="100000"/>
              <a:buFont typeface="Wingdings" panose="05000000000000000000" pitchFamily="2" charset="2"/>
              <a:buChar char="Ø"/>
            </a:pPr>
            <a:r>
              <a:rPr lang="en-US" dirty="0"/>
              <a:t>Registration for 10 years if specified conditions are satisfied [Section 332(5)];</a:t>
            </a:r>
          </a:p>
          <a:p>
            <a:pPr algn="just">
              <a:buClrTx/>
              <a:buSzPct val="100000"/>
              <a:buFont typeface="Wingdings" panose="05000000000000000000" pitchFamily="2" charset="2"/>
              <a:buChar char="Ø"/>
            </a:pPr>
            <a:r>
              <a:rPr lang="en-US" dirty="0"/>
              <a:t>Tax on Accreted Income U/s 352 if no application for registration was made or delay in filing such application was not condoned [Section 332(6)];</a:t>
            </a:r>
          </a:p>
          <a:p>
            <a:pPr algn="just">
              <a:buClrTx/>
              <a:buSzPct val="100000"/>
              <a:buFont typeface="Wingdings" panose="05000000000000000000" pitchFamily="2" charset="2"/>
              <a:buChar char="Ø"/>
            </a:pPr>
            <a:r>
              <a:rPr lang="en-US" dirty="0"/>
              <a:t>Power to CIT to call for any documents or information or make such enquiries as he thinks necessary in order to satisfy himself as to the compliance of such requirements of any other law as are material for the purpose of achieving its objects &amp; the genuineness of the activities [Section 332(7)].</a:t>
            </a:r>
            <a:endParaRPr lang="en-IN" dirty="0"/>
          </a:p>
        </p:txBody>
      </p:sp>
      <p:sp>
        <p:nvSpPr>
          <p:cNvPr id="4" name="Slide Number Placeholder 3">
            <a:extLst>
              <a:ext uri="{FF2B5EF4-FFF2-40B4-BE49-F238E27FC236}">
                <a16:creationId xmlns:a16="http://schemas.microsoft.com/office/drawing/2014/main" id="{C5D72B77-B89F-ABE2-FD8E-D94E74B322DF}"/>
              </a:ext>
            </a:extLst>
          </p:cNvPr>
          <p:cNvSpPr>
            <a:spLocks noGrp="1"/>
          </p:cNvSpPr>
          <p:nvPr>
            <p:ph type="sldNum" sz="quarter" idx="12"/>
          </p:nvPr>
        </p:nvSpPr>
        <p:spPr/>
        <p:txBody>
          <a:bodyPr/>
          <a:lstStyle/>
          <a:p>
            <a:fld id="{9DAD2DFA-8160-4885-AA80-7BB629E1A773}" type="slidenum">
              <a:rPr lang="en-IN" smtClean="0"/>
              <a:t>10</a:t>
            </a:fld>
            <a:endParaRPr lang="en-IN"/>
          </a:p>
        </p:txBody>
      </p:sp>
    </p:spTree>
    <p:extLst>
      <p:ext uri="{BB962C8B-B14F-4D97-AF65-F5344CB8AC3E}">
        <p14:creationId xmlns:p14="http://schemas.microsoft.com/office/powerpoint/2010/main" val="291625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D83EF-0448-46B8-A316-91E160A8087B}"/>
              </a:ext>
            </a:extLst>
          </p:cNvPr>
          <p:cNvSpPr>
            <a:spLocks noGrp="1"/>
          </p:cNvSpPr>
          <p:nvPr>
            <p:ph type="title"/>
          </p:nvPr>
        </p:nvSpPr>
        <p:spPr/>
        <p:txBody>
          <a:bodyPr>
            <a:normAutofit fontScale="90000"/>
          </a:bodyPr>
          <a:lstStyle/>
          <a:p>
            <a:r>
              <a:rPr lang="en-IN" b="1" dirty="0"/>
              <a:t>Part II – Income of the Registered NPO (Section 334 to Section 343)</a:t>
            </a:r>
          </a:p>
        </p:txBody>
      </p:sp>
      <p:sp>
        <p:nvSpPr>
          <p:cNvPr id="3" name="Content Placeholder 2">
            <a:extLst>
              <a:ext uri="{FF2B5EF4-FFF2-40B4-BE49-F238E27FC236}">
                <a16:creationId xmlns:a16="http://schemas.microsoft.com/office/drawing/2014/main" id="{1A155471-1FF7-E11A-666D-8C693004FE4D}"/>
              </a:ext>
            </a:extLst>
          </p:cNvPr>
          <p:cNvSpPr>
            <a:spLocks noGrp="1"/>
          </p:cNvSpPr>
          <p:nvPr>
            <p:ph idx="1"/>
          </p:nvPr>
        </p:nvSpPr>
        <p:spPr/>
        <p:txBody>
          <a:bodyPr>
            <a:normAutofit fontScale="77500" lnSpcReduction="20000"/>
          </a:bodyPr>
          <a:lstStyle/>
          <a:p>
            <a:pPr algn="just">
              <a:buClrTx/>
              <a:buSzPct val="100000"/>
              <a:buFont typeface="Wingdings" panose="05000000000000000000" pitchFamily="2" charset="2"/>
              <a:buChar char="Ø"/>
            </a:pPr>
            <a:r>
              <a:rPr lang="en-US" dirty="0"/>
              <a:t>Tax rates on income of registered NPO (Same as existing Section 115BBI) [Section 334];</a:t>
            </a:r>
          </a:p>
          <a:p>
            <a:pPr algn="just">
              <a:buClrTx/>
              <a:buSzPct val="100000"/>
              <a:buFont typeface="Wingdings" panose="05000000000000000000" pitchFamily="2" charset="2"/>
              <a:buChar char="Ø"/>
            </a:pPr>
            <a:r>
              <a:rPr lang="en-US" dirty="0"/>
              <a:t>Definition of Regular Income [Section 335]: -</a:t>
            </a:r>
          </a:p>
          <a:p>
            <a:pPr algn="just">
              <a:buClrTx/>
              <a:buSzPct val="100000"/>
              <a:buFont typeface="Arial" panose="020B0604020202020204" pitchFamily="34" charset="0"/>
              <a:buChar char="•"/>
            </a:pPr>
            <a:r>
              <a:rPr lang="en-US" b="1" i="1" u="sng" dirty="0"/>
              <a:t>“Receipts”</a:t>
            </a:r>
            <a:r>
              <a:rPr lang="en-US" dirty="0"/>
              <a:t> from any Charitable or Religious activity;</a:t>
            </a:r>
          </a:p>
          <a:p>
            <a:pPr algn="just">
              <a:buClrTx/>
              <a:buSzPct val="100000"/>
              <a:buFont typeface="Arial" panose="020B0604020202020204" pitchFamily="34" charset="0"/>
              <a:buChar char="•"/>
            </a:pPr>
            <a:r>
              <a:rPr lang="en-US" b="1" i="1" u="sng" dirty="0"/>
              <a:t>“Receipts”</a:t>
            </a:r>
            <a:r>
              <a:rPr lang="en-US" dirty="0"/>
              <a:t>, whether </a:t>
            </a:r>
            <a:r>
              <a:rPr lang="en-US" b="1" i="1" u="sng" dirty="0"/>
              <a:t>Capital or Revenue,</a:t>
            </a:r>
            <a:r>
              <a:rPr lang="en-US" dirty="0"/>
              <a:t> derived from the property or investment </a:t>
            </a:r>
            <a:r>
              <a:rPr lang="en-US" b="1" u="sng" dirty="0"/>
              <a:t>(or derived from transfer of such property or investment?)</a:t>
            </a:r>
            <a:r>
              <a:rPr lang="en-US" dirty="0"/>
              <a:t> held by such registered NPO in such tax year;</a:t>
            </a:r>
          </a:p>
          <a:p>
            <a:pPr algn="just">
              <a:buClrTx/>
              <a:buSzPct val="100000"/>
              <a:buFont typeface="Arial" panose="020B0604020202020204" pitchFamily="34" charset="0"/>
              <a:buChar char="•"/>
            </a:pPr>
            <a:r>
              <a:rPr lang="en-US" dirty="0"/>
              <a:t>Voluntary Contributions </a:t>
            </a:r>
            <a:r>
              <a:rPr lang="en-US" b="1" i="1" u="sng" dirty="0"/>
              <a:t>received</a:t>
            </a:r>
            <a:r>
              <a:rPr lang="en-US" dirty="0"/>
              <a:t> by such registered NPOs in such tax year;</a:t>
            </a:r>
          </a:p>
          <a:p>
            <a:pPr algn="just">
              <a:buClrTx/>
              <a:buSzPct val="100000"/>
              <a:buFont typeface="Arial" panose="020B0604020202020204" pitchFamily="34" charset="0"/>
              <a:buChar char="•"/>
            </a:pPr>
            <a:r>
              <a:rPr lang="en-US" dirty="0"/>
              <a:t>Gains from commercial activities, other than commercial activities restricted U/s 345 &amp; 346.</a:t>
            </a:r>
          </a:p>
          <a:p>
            <a:pPr algn="just">
              <a:buClrTx/>
              <a:buSzPct val="100000"/>
              <a:buFont typeface="Wingdings" panose="05000000000000000000" pitchFamily="2" charset="2"/>
              <a:buChar char="Ø"/>
            </a:pPr>
            <a:r>
              <a:rPr lang="en-US" dirty="0"/>
              <a:t>The word “Accrue” is in contradistinction to the word “Receive” – Seth </a:t>
            </a:r>
            <a:r>
              <a:rPr lang="en-US" dirty="0" err="1"/>
              <a:t>Pashulal</a:t>
            </a:r>
            <a:r>
              <a:rPr lang="en-US" dirty="0"/>
              <a:t> </a:t>
            </a:r>
            <a:r>
              <a:rPr lang="en-US" dirty="0" err="1"/>
              <a:t>Mansinghka</a:t>
            </a:r>
            <a:r>
              <a:rPr lang="en-US" dirty="0"/>
              <a:t> (P.) Ltd. Vs CIT AIR 1967 SC 1626.</a:t>
            </a:r>
          </a:p>
          <a:p>
            <a:pPr algn="just">
              <a:buClrTx/>
              <a:buSzPct val="10000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5EB54665-F388-75E7-E4A6-A2AF1A0C7F6F}"/>
              </a:ext>
            </a:extLst>
          </p:cNvPr>
          <p:cNvSpPr>
            <a:spLocks noGrp="1"/>
          </p:cNvSpPr>
          <p:nvPr>
            <p:ph type="sldNum" sz="quarter" idx="12"/>
          </p:nvPr>
        </p:nvSpPr>
        <p:spPr/>
        <p:txBody>
          <a:bodyPr/>
          <a:lstStyle/>
          <a:p>
            <a:fld id="{9DAD2DFA-8160-4885-AA80-7BB629E1A773}" type="slidenum">
              <a:rPr lang="en-IN" smtClean="0"/>
              <a:t>11</a:t>
            </a:fld>
            <a:endParaRPr lang="en-IN"/>
          </a:p>
        </p:txBody>
      </p:sp>
    </p:spTree>
    <p:extLst>
      <p:ext uri="{BB962C8B-B14F-4D97-AF65-F5344CB8AC3E}">
        <p14:creationId xmlns:p14="http://schemas.microsoft.com/office/powerpoint/2010/main" val="1953320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8B705-F569-0B12-0DC4-5D254CFC5A7B}"/>
              </a:ext>
            </a:extLst>
          </p:cNvPr>
          <p:cNvSpPr>
            <a:spLocks noGrp="1"/>
          </p:cNvSpPr>
          <p:nvPr>
            <p:ph type="title"/>
          </p:nvPr>
        </p:nvSpPr>
        <p:spPr/>
        <p:txBody>
          <a:bodyPr>
            <a:normAutofit/>
          </a:bodyPr>
          <a:lstStyle/>
          <a:p>
            <a:r>
              <a:rPr lang="en-IN" sz="3600" b="1" dirty="0"/>
              <a:t>Part II – Income of the Registered NPO (Section 334 to Section 343)</a:t>
            </a:r>
            <a:endParaRPr lang="en-IN" sz="3600" dirty="0"/>
          </a:p>
        </p:txBody>
      </p:sp>
      <p:sp>
        <p:nvSpPr>
          <p:cNvPr id="3" name="Content Placeholder 2">
            <a:extLst>
              <a:ext uri="{FF2B5EF4-FFF2-40B4-BE49-F238E27FC236}">
                <a16:creationId xmlns:a16="http://schemas.microsoft.com/office/drawing/2014/main" id="{9B49D34E-04D3-F58E-DEA2-E836C8145264}"/>
              </a:ext>
            </a:extLst>
          </p:cNvPr>
          <p:cNvSpPr>
            <a:spLocks noGrp="1"/>
          </p:cNvSpPr>
          <p:nvPr>
            <p:ph idx="1"/>
          </p:nvPr>
        </p:nvSpPr>
        <p:spPr/>
        <p:txBody>
          <a:bodyPr/>
          <a:lstStyle/>
          <a:p>
            <a:pPr algn="just">
              <a:buClrTx/>
              <a:buSzPct val="100000"/>
              <a:buFont typeface="Wingdings" panose="05000000000000000000" pitchFamily="2" charset="2"/>
              <a:buChar char="Ø"/>
            </a:pPr>
            <a:r>
              <a:rPr lang="en-US" dirty="0"/>
              <a:t>Taxable Regular Income [Section 336]: -</a:t>
            </a:r>
          </a:p>
          <a:p>
            <a:pPr algn="just">
              <a:buClrTx/>
              <a:buSzPct val="100000"/>
              <a:buFont typeface="Arial" panose="020B0604020202020204" pitchFamily="34" charset="0"/>
              <a:buChar char="•"/>
            </a:pPr>
            <a:r>
              <a:rPr lang="en-US" i="1" dirty="0"/>
              <a:t>Nil,</a:t>
            </a:r>
            <a:r>
              <a:rPr lang="en-US" dirty="0"/>
              <a:t> where 85% or more of regular income has been applied or accumulated U/s 342;</a:t>
            </a:r>
          </a:p>
          <a:p>
            <a:pPr algn="just">
              <a:buClrTx/>
              <a:buSzPct val="100000"/>
              <a:buFont typeface="Arial" panose="020B0604020202020204" pitchFamily="34" charset="0"/>
              <a:buChar char="•"/>
            </a:pPr>
            <a:r>
              <a:rPr lang="en-US" i="1" dirty="0"/>
              <a:t>In any other case,</a:t>
            </a:r>
            <a:r>
              <a:rPr lang="en-US" dirty="0"/>
              <a:t> 85% of the regular income as reduced by its application for charitable or religious purposes or accumulation thereof U/s 342.</a:t>
            </a:r>
            <a:endParaRPr lang="en-IN" i="1" dirty="0"/>
          </a:p>
        </p:txBody>
      </p:sp>
      <p:sp>
        <p:nvSpPr>
          <p:cNvPr id="4" name="Slide Number Placeholder 3">
            <a:extLst>
              <a:ext uri="{FF2B5EF4-FFF2-40B4-BE49-F238E27FC236}">
                <a16:creationId xmlns:a16="http://schemas.microsoft.com/office/drawing/2014/main" id="{F5519475-9B4A-CD76-9620-58A069A512CC}"/>
              </a:ext>
            </a:extLst>
          </p:cNvPr>
          <p:cNvSpPr>
            <a:spLocks noGrp="1"/>
          </p:cNvSpPr>
          <p:nvPr>
            <p:ph type="sldNum" sz="quarter" idx="12"/>
          </p:nvPr>
        </p:nvSpPr>
        <p:spPr/>
        <p:txBody>
          <a:bodyPr/>
          <a:lstStyle/>
          <a:p>
            <a:fld id="{9DAD2DFA-8160-4885-AA80-7BB629E1A773}" type="slidenum">
              <a:rPr lang="en-IN" smtClean="0"/>
              <a:t>12</a:t>
            </a:fld>
            <a:endParaRPr lang="en-IN"/>
          </a:p>
        </p:txBody>
      </p:sp>
    </p:spTree>
    <p:extLst>
      <p:ext uri="{BB962C8B-B14F-4D97-AF65-F5344CB8AC3E}">
        <p14:creationId xmlns:p14="http://schemas.microsoft.com/office/powerpoint/2010/main" val="3105645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E6130-B076-597C-1B4B-2C31DCF96063}"/>
              </a:ext>
            </a:extLst>
          </p:cNvPr>
          <p:cNvSpPr>
            <a:spLocks noGrp="1"/>
          </p:cNvSpPr>
          <p:nvPr>
            <p:ph type="title"/>
          </p:nvPr>
        </p:nvSpPr>
        <p:spPr/>
        <p:txBody>
          <a:bodyPr>
            <a:normAutofit/>
          </a:bodyPr>
          <a:lstStyle/>
          <a:p>
            <a:r>
              <a:rPr lang="en-IN" sz="3600" b="1" dirty="0"/>
              <a:t>Part II – Income of the Registered NPO (Section 334 to Section 343)</a:t>
            </a:r>
            <a:endParaRPr lang="en-IN" sz="3600" dirty="0"/>
          </a:p>
        </p:txBody>
      </p:sp>
      <p:sp>
        <p:nvSpPr>
          <p:cNvPr id="3" name="Content Placeholder 2">
            <a:extLst>
              <a:ext uri="{FF2B5EF4-FFF2-40B4-BE49-F238E27FC236}">
                <a16:creationId xmlns:a16="http://schemas.microsoft.com/office/drawing/2014/main" id="{1B7F2AC7-752E-9AF9-9995-BA4496F68B83}"/>
              </a:ext>
            </a:extLst>
          </p:cNvPr>
          <p:cNvSpPr>
            <a:spLocks noGrp="1"/>
          </p:cNvSpPr>
          <p:nvPr>
            <p:ph idx="1"/>
          </p:nvPr>
        </p:nvSpPr>
        <p:spPr/>
        <p:txBody>
          <a:bodyPr>
            <a:normAutofit fontScale="70000" lnSpcReduction="20000"/>
          </a:bodyPr>
          <a:lstStyle/>
          <a:p>
            <a:pPr>
              <a:buClrTx/>
              <a:buSzPct val="100000"/>
              <a:buFont typeface="Wingdings" panose="05000000000000000000" pitchFamily="2" charset="2"/>
              <a:buChar char="Ø"/>
            </a:pPr>
            <a:r>
              <a:rPr lang="en-US" dirty="0"/>
              <a:t>Specified Income – 11 Types [Section 337]: -</a:t>
            </a:r>
          </a:p>
          <a:p>
            <a:pPr algn="just">
              <a:buClrTx/>
              <a:buSzPct val="100000"/>
              <a:buFont typeface="Arial" panose="020B0604020202020204" pitchFamily="34" charset="0"/>
              <a:buChar char="•"/>
            </a:pPr>
            <a:r>
              <a:rPr lang="en-US" dirty="0"/>
              <a:t>Any anonymous donation received (other than by Religious Trust) excluding the anonymous donation </a:t>
            </a:r>
            <a:r>
              <a:rPr lang="en-US" dirty="0" err="1"/>
              <a:t>upto</a:t>
            </a:r>
            <a:r>
              <a:rPr lang="en-US" dirty="0"/>
              <a:t> Rs. 1,00,000.00 or 5% of such donations received, whichever is higher;</a:t>
            </a:r>
          </a:p>
          <a:p>
            <a:pPr algn="just">
              <a:buClrTx/>
              <a:buSzPct val="100000"/>
              <a:buFont typeface="Arial" panose="020B0604020202020204" pitchFamily="34" charset="0"/>
              <a:buChar char="•"/>
            </a:pPr>
            <a:r>
              <a:rPr lang="en-US" dirty="0"/>
              <a:t>Income applied directly or indirectly for the benefit of any related person;</a:t>
            </a:r>
          </a:p>
          <a:p>
            <a:pPr algn="just">
              <a:buClrTx/>
              <a:buSzPct val="100000"/>
              <a:buFont typeface="Arial" panose="020B0604020202020204" pitchFamily="34" charset="0"/>
              <a:buChar char="•"/>
            </a:pPr>
            <a:r>
              <a:rPr lang="en-US" dirty="0"/>
              <a:t>Any portion of income applied outside India in contravention to Section 338;</a:t>
            </a:r>
          </a:p>
          <a:p>
            <a:pPr algn="just">
              <a:buClrTx/>
              <a:buSzPct val="100000"/>
              <a:buFont typeface="Arial" panose="020B0604020202020204" pitchFamily="34" charset="0"/>
              <a:buChar char="•"/>
            </a:pPr>
            <a:r>
              <a:rPr lang="en-US" dirty="0"/>
              <a:t>Any investment made in contravention to Section 350 out of any income, accumulated income, deemed accumulated income, corpus, deemed corpus or any other fund;</a:t>
            </a:r>
          </a:p>
          <a:p>
            <a:pPr algn="just">
              <a:buClrTx/>
              <a:buSzPct val="100000"/>
              <a:buFont typeface="Arial" panose="020B0604020202020204" pitchFamily="34" charset="0"/>
              <a:buChar char="•"/>
            </a:pPr>
            <a:r>
              <a:rPr lang="en-US" dirty="0"/>
              <a:t>Any deemed corpus donation in respect of which any of the conditions specified in the Section 340 is violated;</a:t>
            </a:r>
          </a:p>
          <a:p>
            <a:pPr algn="just">
              <a:buClrTx/>
              <a:buSzPct val="100000"/>
              <a:buFont typeface="Arial" panose="020B0604020202020204" pitchFamily="34" charset="0"/>
              <a:buChar char="•"/>
            </a:pPr>
            <a:r>
              <a:rPr lang="en-US" dirty="0"/>
              <a:t>Any portion of accumulated income, if it is applied to purposes other than charitable or religious purposes for which it is accumulated or set apart;</a:t>
            </a:r>
          </a:p>
          <a:p>
            <a:pPr algn="just">
              <a:buClrTx/>
              <a:buSzPct val="100000"/>
              <a:buFont typeface="Arial" panose="020B0604020202020204" pitchFamily="34" charset="0"/>
              <a:buChar char="•"/>
            </a:pPr>
            <a:endParaRPr lang="en-IN" dirty="0"/>
          </a:p>
        </p:txBody>
      </p:sp>
      <p:sp>
        <p:nvSpPr>
          <p:cNvPr id="4" name="Slide Number Placeholder 3">
            <a:extLst>
              <a:ext uri="{FF2B5EF4-FFF2-40B4-BE49-F238E27FC236}">
                <a16:creationId xmlns:a16="http://schemas.microsoft.com/office/drawing/2014/main" id="{36365116-1043-20A8-3416-23CB4C84A507}"/>
              </a:ext>
            </a:extLst>
          </p:cNvPr>
          <p:cNvSpPr>
            <a:spLocks noGrp="1"/>
          </p:cNvSpPr>
          <p:nvPr>
            <p:ph type="sldNum" sz="quarter" idx="12"/>
          </p:nvPr>
        </p:nvSpPr>
        <p:spPr/>
        <p:txBody>
          <a:bodyPr/>
          <a:lstStyle/>
          <a:p>
            <a:fld id="{9DAD2DFA-8160-4885-AA80-7BB629E1A773}" type="slidenum">
              <a:rPr lang="en-IN" smtClean="0"/>
              <a:t>13</a:t>
            </a:fld>
            <a:endParaRPr lang="en-IN"/>
          </a:p>
        </p:txBody>
      </p:sp>
    </p:spTree>
    <p:extLst>
      <p:ext uri="{BB962C8B-B14F-4D97-AF65-F5344CB8AC3E}">
        <p14:creationId xmlns:p14="http://schemas.microsoft.com/office/powerpoint/2010/main" val="10688694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49968-BEDD-A70A-FB56-C025ABD5D716}"/>
              </a:ext>
            </a:extLst>
          </p:cNvPr>
          <p:cNvSpPr>
            <a:spLocks noGrp="1"/>
          </p:cNvSpPr>
          <p:nvPr>
            <p:ph type="title"/>
          </p:nvPr>
        </p:nvSpPr>
        <p:spPr/>
        <p:txBody>
          <a:bodyPr>
            <a:normAutofit/>
          </a:bodyPr>
          <a:lstStyle/>
          <a:p>
            <a:r>
              <a:rPr lang="en-IN" sz="3600" b="1" dirty="0"/>
              <a:t>Part II – Income of the Registered NPO (Section 334 to Section 343)</a:t>
            </a:r>
            <a:endParaRPr lang="en-IN" sz="3600" dirty="0"/>
          </a:p>
        </p:txBody>
      </p:sp>
      <p:sp>
        <p:nvSpPr>
          <p:cNvPr id="3" name="Content Placeholder 2">
            <a:extLst>
              <a:ext uri="{FF2B5EF4-FFF2-40B4-BE49-F238E27FC236}">
                <a16:creationId xmlns:a16="http://schemas.microsoft.com/office/drawing/2014/main" id="{4EC822B5-1E76-BACB-1188-5904A777C509}"/>
              </a:ext>
            </a:extLst>
          </p:cNvPr>
          <p:cNvSpPr>
            <a:spLocks noGrp="1"/>
          </p:cNvSpPr>
          <p:nvPr>
            <p:ph idx="1"/>
          </p:nvPr>
        </p:nvSpPr>
        <p:spPr/>
        <p:txBody>
          <a:bodyPr>
            <a:normAutofit fontScale="85000" lnSpcReduction="10000"/>
          </a:bodyPr>
          <a:lstStyle/>
          <a:p>
            <a:pPr algn="just">
              <a:buClrTx/>
              <a:buSzPct val="100000"/>
            </a:pPr>
            <a:r>
              <a:rPr lang="en-US" dirty="0"/>
              <a:t>Any portion of accumulated income </a:t>
            </a:r>
            <a:r>
              <a:rPr lang="en-US" b="1" i="1" u="sng" dirty="0"/>
              <a:t>if it ceases to be accumulated or set apart</a:t>
            </a:r>
            <a:r>
              <a:rPr lang="en-US" dirty="0"/>
              <a:t> for application to such purposes as specified in Section 342(1);</a:t>
            </a:r>
          </a:p>
          <a:p>
            <a:pPr algn="just">
              <a:buClrTx/>
              <a:buSzPct val="100000"/>
            </a:pPr>
            <a:r>
              <a:rPr lang="en-US" dirty="0"/>
              <a:t>Any portion of accumulated income </a:t>
            </a:r>
            <a:r>
              <a:rPr lang="en-US" b="1" i="1" u="sng" dirty="0"/>
              <a:t>if it is not utilized for the purpose for which it is accumulated or set apart</a:t>
            </a:r>
            <a:r>
              <a:rPr lang="en-US" dirty="0"/>
              <a:t> within the period for which it was accumulated or set apart as specified in Section 342(1);</a:t>
            </a:r>
          </a:p>
          <a:p>
            <a:pPr algn="just">
              <a:buClrTx/>
              <a:buSzPct val="100000"/>
            </a:pPr>
            <a:r>
              <a:rPr lang="en-US" dirty="0"/>
              <a:t>Any portion of accumulated income, if it is credited or paid to any other registered NPO;</a:t>
            </a:r>
          </a:p>
          <a:p>
            <a:pPr algn="just">
              <a:buClrTx/>
              <a:buSzPct val="100000"/>
            </a:pPr>
            <a:r>
              <a:rPr lang="en-US" dirty="0"/>
              <a:t>Any income applied to purposes other than charitable purposes for which it is registered;</a:t>
            </a:r>
          </a:p>
          <a:p>
            <a:pPr algn="just">
              <a:buClrTx/>
              <a:buSzPct val="100000"/>
            </a:pPr>
            <a:r>
              <a:rPr lang="en-US" dirty="0"/>
              <a:t>Any income determined by the Assessing Officer U/s 344 in excess of income shown in the books of account of such business undertaking.</a:t>
            </a:r>
            <a:endParaRPr lang="en-IN" dirty="0"/>
          </a:p>
        </p:txBody>
      </p:sp>
      <p:sp>
        <p:nvSpPr>
          <p:cNvPr id="4" name="Slide Number Placeholder 3">
            <a:extLst>
              <a:ext uri="{FF2B5EF4-FFF2-40B4-BE49-F238E27FC236}">
                <a16:creationId xmlns:a16="http://schemas.microsoft.com/office/drawing/2014/main" id="{2157CF62-CCA2-0012-FC5C-54C2AAFEDAE8}"/>
              </a:ext>
            </a:extLst>
          </p:cNvPr>
          <p:cNvSpPr>
            <a:spLocks noGrp="1"/>
          </p:cNvSpPr>
          <p:nvPr>
            <p:ph type="sldNum" sz="quarter" idx="12"/>
          </p:nvPr>
        </p:nvSpPr>
        <p:spPr/>
        <p:txBody>
          <a:bodyPr/>
          <a:lstStyle/>
          <a:p>
            <a:fld id="{9DAD2DFA-8160-4885-AA80-7BB629E1A773}" type="slidenum">
              <a:rPr lang="en-IN" smtClean="0"/>
              <a:t>14</a:t>
            </a:fld>
            <a:endParaRPr lang="en-IN"/>
          </a:p>
        </p:txBody>
      </p:sp>
    </p:spTree>
    <p:extLst>
      <p:ext uri="{BB962C8B-B14F-4D97-AF65-F5344CB8AC3E}">
        <p14:creationId xmlns:p14="http://schemas.microsoft.com/office/powerpoint/2010/main" val="379084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C5AA6-1427-C01C-3600-E81DA697D69F}"/>
              </a:ext>
            </a:extLst>
          </p:cNvPr>
          <p:cNvSpPr>
            <a:spLocks noGrp="1"/>
          </p:cNvSpPr>
          <p:nvPr>
            <p:ph type="title"/>
          </p:nvPr>
        </p:nvSpPr>
        <p:spPr/>
        <p:txBody>
          <a:bodyPr>
            <a:normAutofit/>
          </a:bodyPr>
          <a:lstStyle/>
          <a:p>
            <a:r>
              <a:rPr lang="en-IN" sz="3600" b="1" dirty="0"/>
              <a:t>Part II – Income of the Registered NPO (Section 334 to Section 343)</a:t>
            </a:r>
            <a:endParaRPr lang="en-IN" sz="3600" dirty="0"/>
          </a:p>
        </p:txBody>
      </p:sp>
      <p:sp>
        <p:nvSpPr>
          <p:cNvPr id="3" name="Content Placeholder 2">
            <a:extLst>
              <a:ext uri="{FF2B5EF4-FFF2-40B4-BE49-F238E27FC236}">
                <a16:creationId xmlns:a16="http://schemas.microsoft.com/office/drawing/2014/main" id="{19F06A58-3A89-B8B2-E8CC-D30246F5EE24}"/>
              </a:ext>
            </a:extLst>
          </p:cNvPr>
          <p:cNvSpPr>
            <a:spLocks noGrp="1"/>
          </p:cNvSpPr>
          <p:nvPr>
            <p:ph idx="1"/>
          </p:nvPr>
        </p:nvSpPr>
        <p:spPr/>
        <p:txBody>
          <a:bodyPr>
            <a:normAutofit fontScale="70000" lnSpcReduction="20000"/>
          </a:bodyPr>
          <a:lstStyle/>
          <a:p>
            <a:pPr algn="just">
              <a:buClrTx/>
              <a:buSzPct val="100000"/>
              <a:buFont typeface="Wingdings" panose="05000000000000000000" pitchFamily="2" charset="2"/>
              <a:buChar char="Ø"/>
            </a:pPr>
            <a:r>
              <a:rPr lang="en-US" dirty="0"/>
              <a:t>Income not to be included in the regular income [Section 338]: -</a:t>
            </a:r>
          </a:p>
          <a:p>
            <a:pPr algn="just">
              <a:buClrTx/>
              <a:buSzPct val="100000"/>
              <a:buFont typeface="Arial" panose="020B0604020202020204" pitchFamily="34" charset="0"/>
              <a:buChar char="•"/>
            </a:pPr>
            <a:r>
              <a:rPr lang="en-US" dirty="0"/>
              <a:t>Income applied outside India, where the Board, by general or special order, directs that such income shall not be included in its total income in case of a registered NPO: -</a:t>
            </a:r>
          </a:p>
          <a:p>
            <a:pPr algn="just">
              <a:buClrTx/>
              <a:buSzPct val="100000"/>
              <a:buFont typeface="Wingdings" panose="05000000000000000000" pitchFamily="2" charset="2"/>
              <a:buChar char="ü"/>
            </a:pPr>
            <a:r>
              <a:rPr lang="en-US" dirty="0"/>
              <a:t>Created before 01.04.1952 for charitable or religious purposes, or</a:t>
            </a:r>
          </a:p>
          <a:p>
            <a:pPr algn="just">
              <a:buClrTx/>
              <a:buSzPct val="100000"/>
              <a:buFont typeface="Wingdings" panose="05000000000000000000" pitchFamily="2" charset="2"/>
              <a:buChar char="ü"/>
            </a:pPr>
            <a:r>
              <a:rPr lang="en-US" dirty="0"/>
              <a:t>Created on or after 01.04.1952 for charitable purposes where such application of income outside India tends to promote international welfare where India is interested.</a:t>
            </a:r>
          </a:p>
          <a:p>
            <a:pPr algn="just">
              <a:buClrTx/>
              <a:buSzPct val="100000"/>
              <a:buFont typeface="Arial" panose="020B0604020202020204" pitchFamily="34" charset="0"/>
              <a:buChar char="•"/>
            </a:pPr>
            <a:r>
              <a:rPr lang="en-US" dirty="0"/>
              <a:t>The corpus donation received by the registered NPO.</a:t>
            </a:r>
          </a:p>
          <a:p>
            <a:pPr marL="0" indent="0" algn="just">
              <a:buClrTx/>
              <a:buSzPct val="100000"/>
              <a:buNone/>
            </a:pPr>
            <a:endParaRPr lang="en-US" dirty="0"/>
          </a:p>
          <a:p>
            <a:pPr algn="just">
              <a:buClrTx/>
              <a:buSzPct val="100000"/>
              <a:buFont typeface="Wingdings" panose="05000000000000000000" pitchFamily="2" charset="2"/>
              <a:buChar char="Ø"/>
            </a:pPr>
            <a:r>
              <a:rPr lang="en-US" dirty="0"/>
              <a:t>For this purpose, “Corpus Donation” means any donation made with a specific direction by the </a:t>
            </a:r>
            <a:r>
              <a:rPr lang="en-US" dirty="0" err="1"/>
              <a:t>donee</a:t>
            </a:r>
            <a:r>
              <a:rPr lang="en-US" dirty="0"/>
              <a:t> that it shall form part of the corpus of the registered NPO </a:t>
            </a:r>
            <a:r>
              <a:rPr lang="en-US" b="1" i="1" u="sng" dirty="0"/>
              <a:t>where such donation is invested or deposited in any of the modes permitted in Section 350 maintained specifically for such corpus [Section 339].</a:t>
            </a:r>
            <a:endParaRPr lang="en-IN" dirty="0"/>
          </a:p>
        </p:txBody>
      </p:sp>
      <p:sp>
        <p:nvSpPr>
          <p:cNvPr id="4" name="Slide Number Placeholder 3">
            <a:extLst>
              <a:ext uri="{FF2B5EF4-FFF2-40B4-BE49-F238E27FC236}">
                <a16:creationId xmlns:a16="http://schemas.microsoft.com/office/drawing/2014/main" id="{13961631-EA4C-D09B-E8B9-58FFB9590F8A}"/>
              </a:ext>
            </a:extLst>
          </p:cNvPr>
          <p:cNvSpPr>
            <a:spLocks noGrp="1"/>
          </p:cNvSpPr>
          <p:nvPr>
            <p:ph type="sldNum" sz="quarter" idx="12"/>
          </p:nvPr>
        </p:nvSpPr>
        <p:spPr/>
        <p:txBody>
          <a:bodyPr/>
          <a:lstStyle/>
          <a:p>
            <a:fld id="{9DAD2DFA-8160-4885-AA80-7BB629E1A773}" type="slidenum">
              <a:rPr lang="en-IN" smtClean="0"/>
              <a:t>15</a:t>
            </a:fld>
            <a:endParaRPr lang="en-IN"/>
          </a:p>
        </p:txBody>
      </p:sp>
    </p:spTree>
    <p:extLst>
      <p:ext uri="{BB962C8B-B14F-4D97-AF65-F5344CB8AC3E}">
        <p14:creationId xmlns:p14="http://schemas.microsoft.com/office/powerpoint/2010/main" val="3346039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CD875-8DA4-64A6-1A03-AC77C52B0A95}"/>
              </a:ext>
            </a:extLst>
          </p:cNvPr>
          <p:cNvSpPr>
            <a:spLocks noGrp="1"/>
          </p:cNvSpPr>
          <p:nvPr>
            <p:ph type="title"/>
          </p:nvPr>
        </p:nvSpPr>
        <p:spPr/>
        <p:txBody>
          <a:bodyPr>
            <a:normAutofit/>
          </a:bodyPr>
          <a:lstStyle/>
          <a:p>
            <a:r>
              <a:rPr lang="en-IN" sz="3600" b="1" dirty="0"/>
              <a:t>Part II – Income of the Registered NPO (Section 334 to Section 343)</a:t>
            </a:r>
            <a:endParaRPr lang="en-IN" sz="3600" dirty="0"/>
          </a:p>
        </p:txBody>
      </p:sp>
      <p:sp>
        <p:nvSpPr>
          <p:cNvPr id="3" name="Content Placeholder 2">
            <a:extLst>
              <a:ext uri="{FF2B5EF4-FFF2-40B4-BE49-F238E27FC236}">
                <a16:creationId xmlns:a16="http://schemas.microsoft.com/office/drawing/2014/main" id="{2EE629BB-FA28-FDC7-98A3-AE64B3CB301F}"/>
              </a:ext>
            </a:extLst>
          </p:cNvPr>
          <p:cNvSpPr>
            <a:spLocks noGrp="1"/>
          </p:cNvSpPr>
          <p:nvPr>
            <p:ph idx="1"/>
          </p:nvPr>
        </p:nvSpPr>
        <p:spPr/>
        <p:txBody>
          <a:bodyPr>
            <a:normAutofit fontScale="85000" lnSpcReduction="10000"/>
          </a:bodyPr>
          <a:lstStyle/>
          <a:p>
            <a:pPr marL="0" indent="0" algn="ctr">
              <a:buNone/>
            </a:pPr>
            <a:r>
              <a:rPr lang="en-US" b="1" dirty="0"/>
              <a:t>Deemed Corpus Donation</a:t>
            </a:r>
          </a:p>
          <a:p>
            <a:pPr marL="0" indent="0" algn="just">
              <a:buNone/>
            </a:pPr>
            <a:r>
              <a:rPr lang="en-US" b="1" dirty="0"/>
              <a:t>	</a:t>
            </a:r>
            <a:r>
              <a:rPr lang="en-US" dirty="0"/>
              <a:t>Where the property of a registered NPO includes any temple, mosque, gurdwara, church or other place notified U/s 133(1)(b)(vii), any sum or sums </a:t>
            </a:r>
            <a:r>
              <a:rPr lang="en-US" b="1" i="1" u="sng" dirty="0"/>
              <a:t>received</a:t>
            </a:r>
            <a:r>
              <a:rPr lang="en-US" dirty="0"/>
              <a:t> by such registered NPO as donation for the purpose of renovation or repair of such temple, mosque, gurdwara, church or other place, may, at its option, be deemed as forming the part of corpus U/s 339 if it: -</a:t>
            </a:r>
          </a:p>
          <a:p>
            <a:pPr algn="just">
              <a:buClrTx/>
              <a:buSzPct val="100000"/>
              <a:buFont typeface="Arial" panose="020B0604020202020204" pitchFamily="34" charset="0"/>
              <a:buChar char="•"/>
            </a:pPr>
            <a:r>
              <a:rPr lang="en-US" dirty="0"/>
              <a:t>Maintains such corpus as separate identifiable;</a:t>
            </a:r>
          </a:p>
          <a:p>
            <a:pPr algn="just">
              <a:buClrTx/>
              <a:buSzPct val="100000"/>
              <a:buFont typeface="Arial" panose="020B0604020202020204" pitchFamily="34" charset="0"/>
              <a:buChar char="•"/>
            </a:pPr>
            <a:r>
              <a:rPr lang="en-US" dirty="0"/>
              <a:t>Applies such corpus only for the purpose for which the contribution was made;</a:t>
            </a:r>
          </a:p>
          <a:p>
            <a:pPr algn="just">
              <a:buClrTx/>
              <a:buSzPct val="100000"/>
              <a:buFont typeface="Arial" panose="020B0604020202020204" pitchFamily="34" charset="0"/>
              <a:buChar char="•"/>
            </a:pPr>
            <a:r>
              <a:rPr lang="en-US" dirty="0"/>
              <a:t>Invests or deposits such corpus in any of the modes permitted U/s 350; &amp;</a:t>
            </a:r>
          </a:p>
          <a:p>
            <a:pPr algn="just">
              <a:buClrTx/>
              <a:buSzPct val="100000"/>
              <a:buFont typeface="Arial" panose="020B0604020202020204" pitchFamily="34" charset="0"/>
              <a:buChar char="•"/>
            </a:pPr>
            <a:r>
              <a:rPr lang="en-US" dirty="0"/>
              <a:t>Does not apply such corpus for making donation to any other person.</a:t>
            </a:r>
            <a:endParaRPr lang="en-IN" dirty="0"/>
          </a:p>
        </p:txBody>
      </p:sp>
      <p:sp>
        <p:nvSpPr>
          <p:cNvPr id="4" name="Slide Number Placeholder 3">
            <a:extLst>
              <a:ext uri="{FF2B5EF4-FFF2-40B4-BE49-F238E27FC236}">
                <a16:creationId xmlns:a16="http://schemas.microsoft.com/office/drawing/2014/main" id="{BAFD10B7-0DF9-BBB0-09EA-16E97162A7FC}"/>
              </a:ext>
            </a:extLst>
          </p:cNvPr>
          <p:cNvSpPr>
            <a:spLocks noGrp="1"/>
          </p:cNvSpPr>
          <p:nvPr>
            <p:ph type="sldNum" sz="quarter" idx="12"/>
          </p:nvPr>
        </p:nvSpPr>
        <p:spPr/>
        <p:txBody>
          <a:bodyPr/>
          <a:lstStyle/>
          <a:p>
            <a:fld id="{9DAD2DFA-8160-4885-AA80-7BB629E1A773}" type="slidenum">
              <a:rPr lang="en-IN" smtClean="0"/>
              <a:t>16</a:t>
            </a:fld>
            <a:endParaRPr lang="en-IN"/>
          </a:p>
        </p:txBody>
      </p:sp>
    </p:spTree>
    <p:extLst>
      <p:ext uri="{BB962C8B-B14F-4D97-AF65-F5344CB8AC3E}">
        <p14:creationId xmlns:p14="http://schemas.microsoft.com/office/powerpoint/2010/main" val="147018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7F0D9-8F09-3738-D0A2-1E60297827B9}"/>
              </a:ext>
            </a:extLst>
          </p:cNvPr>
          <p:cNvSpPr>
            <a:spLocks noGrp="1"/>
          </p:cNvSpPr>
          <p:nvPr>
            <p:ph type="title"/>
          </p:nvPr>
        </p:nvSpPr>
        <p:spPr/>
        <p:txBody>
          <a:bodyPr>
            <a:normAutofit fontScale="90000"/>
          </a:bodyPr>
          <a:lstStyle/>
          <a:p>
            <a:r>
              <a:rPr lang="en-IN" sz="4400" b="1" dirty="0"/>
              <a:t>Part II – Income of the Registered NPO (Section 334 to Section 343)</a:t>
            </a:r>
            <a:endParaRPr lang="en-IN" dirty="0"/>
          </a:p>
        </p:txBody>
      </p:sp>
      <p:sp>
        <p:nvSpPr>
          <p:cNvPr id="3" name="Content Placeholder 2">
            <a:extLst>
              <a:ext uri="{FF2B5EF4-FFF2-40B4-BE49-F238E27FC236}">
                <a16:creationId xmlns:a16="http://schemas.microsoft.com/office/drawing/2014/main" id="{6606AA9C-8420-7ABD-41D9-99D49D43D7B5}"/>
              </a:ext>
            </a:extLst>
          </p:cNvPr>
          <p:cNvSpPr>
            <a:spLocks noGrp="1"/>
          </p:cNvSpPr>
          <p:nvPr>
            <p:ph idx="1"/>
          </p:nvPr>
        </p:nvSpPr>
        <p:spPr/>
        <p:txBody>
          <a:bodyPr>
            <a:normAutofit fontScale="47500" lnSpcReduction="20000"/>
          </a:bodyPr>
          <a:lstStyle/>
          <a:p>
            <a:pPr marL="0" indent="0" algn="ctr">
              <a:buNone/>
            </a:pPr>
            <a:r>
              <a:rPr lang="en-US" b="1" dirty="0"/>
              <a:t>Application of Income [Section 341]</a:t>
            </a:r>
            <a:endParaRPr lang="en-IN" b="1" dirty="0"/>
          </a:p>
          <a:p>
            <a:pPr marL="0" indent="0" algn="just">
              <a:buNone/>
            </a:pPr>
            <a:r>
              <a:rPr lang="en-IN" dirty="0"/>
              <a:t>	The following shall be allowed as application of income to a registered NPO: -</a:t>
            </a:r>
          </a:p>
          <a:p>
            <a:pPr algn="just">
              <a:buClrTx/>
              <a:buSzPct val="100000"/>
              <a:buFont typeface="Wingdings" panose="05000000000000000000" pitchFamily="2" charset="2"/>
              <a:buChar char="Ø"/>
            </a:pPr>
            <a:r>
              <a:rPr lang="en-IN" dirty="0"/>
              <a:t>Any sum </a:t>
            </a:r>
            <a:r>
              <a:rPr lang="en-IN" b="1" i="1" u="sng" dirty="0"/>
              <a:t>paid</a:t>
            </a:r>
            <a:r>
              <a:rPr lang="en-IN" dirty="0"/>
              <a:t> for charitable or religious purposes during the tax year;</a:t>
            </a:r>
          </a:p>
          <a:p>
            <a:pPr algn="just">
              <a:buClrTx/>
              <a:buSzPct val="100000"/>
              <a:buFont typeface="Wingdings" panose="05000000000000000000" pitchFamily="2" charset="2"/>
              <a:buChar char="Ø"/>
            </a:pPr>
            <a:r>
              <a:rPr lang="en-IN" dirty="0"/>
              <a:t>The sum so paid in cash does not exceed the prescribed limits;</a:t>
            </a:r>
          </a:p>
          <a:p>
            <a:pPr algn="just">
              <a:buClrTx/>
              <a:buSzPct val="100000"/>
              <a:buFont typeface="Wingdings" panose="05000000000000000000" pitchFamily="2" charset="2"/>
              <a:buChar char="Ø"/>
            </a:pPr>
            <a:r>
              <a:rPr lang="en-IN" dirty="0"/>
              <a:t>The tax has been duly deducted at source on such sums paid;</a:t>
            </a:r>
          </a:p>
          <a:p>
            <a:pPr algn="just">
              <a:buClrTx/>
              <a:buSzPct val="100000"/>
              <a:buFont typeface="Wingdings" panose="05000000000000000000" pitchFamily="2" charset="2"/>
              <a:buChar char="Ø"/>
            </a:pPr>
            <a:r>
              <a:rPr lang="en-IN" dirty="0"/>
              <a:t>Only 85% of amount paid shall be allowed as application if such sum is paid by way of donation to any other registered NPO;</a:t>
            </a:r>
          </a:p>
          <a:p>
            <a:pPr algn="just">
              <a:buClrTx/>
              <a:buSzPct val="100000"/>
              <a:buFont typeface="Wingdings" panose="05000000000000000000" pitchFamily="2" charset="2"/>
              <a:buChar char="Ø"/>
            </a:pPr>
            <a:r>
              <a:rPr lang="en-IN" dirty="0"/>
              <a:t>No application is allowed to any sum paid as a corpus donation to any other registered NPO;</a:t>
            </a:r>
          </a:p>
          <a:p>
            <a:pPr algn="just">
              <a:buClrTx/>
              <a:buSzPct val="100000"/>
              <a:buFont typeface="Wingdings" panose="05000000000000000000" pitchFamily="2" charset="2"/>
              <a:buChar char="Ø"/>
            </a:pPr>
            <a:r>
              <a:rPr lang="en-US" dirty="0"/>
              <a:t>Application is allowed if corpus is re-invested or re-deposited within 5 years from the end of tax year in which such application out of corpus was made;</a:t>
            </a:r>
          </a:p>
          <a:p>
            <a:pPr algn="just">
              <a:buClrTx/>
              <a:buSzPct val="100000"/>
              <a:buFont typeface="Wingdings" panose="05000000000000000000" pitchFamily="2" charset="2"/>
              <a:buChar char="Ø"/>
            </a:pPr>
            <a:r>
              <a:rPr lang="en-US" dirty="0"/>
              <a:t>Application is allowed only if loan is repaid within 5 years from the end of the tax year in which such application was made from loan or borrowing;</a:t>
            </a:r>
          </a:p>
          <a:p>
            <a:pPr algn="just">
              <a:buClrTx/>
              <a:buSzPct val="100000"/>
              <a:buFont typeface="Wingdings" panose="05000000000000000000" pitchFamily="2" charset="2"/>
              <a:buChar char="Ø"/>
            </a:pPr>
            <a:r>
              <a:rPr lang="en-US" dirty="0"/>
              <a:t>No allowance of depreciation if 100% application is claimed in the year acquisition;</a:t>
            </a:r>
          </a:p>
          <a:p>
            <a:pPr algn="just">
              <a:buClrTx/>
              <a:buSzPct val="100000"/>
              <a:buFont typeface="Wingdings" panose="05000000000000000000" pitchFamily="2" charset="2"/>
              <a:buChar char="Ø"/>
            </a:pPr>
            <a:r>
              <a:rPr lang="en-US" dirty="0"/>
              <a:t>No claim of set off or deduction or allowance of any excess application of any of the years preceding the tax year;</a:t>
            </a:r>
          </a:p>
          <a:p>
            <a:pPr algn="just">
              <a:buClrTx/>
              <a:buSzPct val="100000"/>
              <a:buFont typeface="Wingdings" panose="05000000000000000000" pitchFamily="2" charset="2"/>
              <a:buChar char="Ø"/>
            </a:pPr>
            <a:r>
              <a:rPr lang="en-US" dirty="0"/>
              <a:t>No application from corpus, loan or borrowing, accumulated income, specified income or derived accumulated income.</a:t>
            </a:r>
          </a:p>
        </p:txBody>
      </p:sp>
      <p:sp>
        <p:nvSpPr>
          <p:cNvPr id="4" name="Slide Number Placeholder 3">
            <a:extLst>
              <a:ext uri="{FF2B5EF4-FFF2-40B4-BE49-F238E27FC236}">
                <a16:creationId xmlns:a16="http://schemas.microsoft.com/office/drawing/2014/main" id="{402EE1BD-047D-DBAC-729E-859394BD98C1}"/>
              </a:ext>
            </a:extLst>
          </p:cNvPr>
          <p:cNvSpPr>
            <a:spLocks noGrp="1"/>
          </p:cNvSpPr>
          <p:nvPr>
            <p:ph type="sldNum" sz="quarter" idx="12"/>
          </p:nvPr>
        </p:nvSpPr>
        <p:spPr/>
        <p:txBody>
          <a:bodyPr/>
          <a:lstStyle/>
          <a:p>
            <a:fld id="{9DAD2DFA-8160-4885-AA80-7BB629E1A773}" type="slidenum">
              <a:rPr lang="en-IN" smtClean="0"/>
              <a:t>17</a:t>
            </a:fld>
            <a:endParaRPr lang="en-IN"/>
          </a:p>
        </p:txBody>
      </p:sp>
    </p:spTree>
    <p:extLst>
      <p:ext uri="{BB962C8B-B14F-4D97-AF65-F5344CB8AC3E}">
        <p14:creationId xmlns:p14="http://schemas.microsoft.com/office/powerpoint/2010/main" val="1424482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08B44-D7EB-D931-BA43-7ECEAC9EB6F0}"/>
              </a:ext>
            </a:extLst>
          </p:cNvPr>
          <p:cNvSpPr>
            <a:spLocks noGrp="1"/>
          </p:cNvSpPr>
          <p:nvPr>
            <p:ph type="title"/>
          </p:nvPr>
        </p:nvSpPr>
        <p:spPr/>
        <p:txBody>
          <a:bodyPr>
            <a:normAutofit fontScale="90000"/>
          </a:bodyPr>
          <a:lstStyle/>
          <a:p>
            <a:r>
              <a:rPr lang="en-IN" sz="4400" b="1" dirty="0"/>
              <a:t>Part II – Income of the Registered NPO (Section 334 to Section 343)</a:t>
            </a:r>
            <a:endParaRPr lang="en-IN" dirty="0"/>
          </a:p>
        </p:txBody>
      </p:sp>
      <p:sp>
        <p:nvSpPr>
          <p:cNvPr id="3" name="Content Placeholder 2">
            <a:extLst>
              <a:ext uri="{FF2B5EF4-FFF2-40B4-BE49-F238E27FC236}">
                <a16:creationId xmlns:a16="http://schemas.microsoft.com/office/drawing/2014/main" id="{5D4A51CD-479C-A2D0-28B5-8ED6E7D57EA2}"/>
              </a:ext>
            </a:extLst>
          </p:cNvPr>
          <p:cNvSpPr>
            <a:spLocks noGrp="1"/>
          </p:cNvSpPr>
          <p:nvPr>
            <p:ph idx="1"/>
          </p:nvPr>
        </p:nvSpPr>
        <p:spPr/>
        <p:txBody>
          <a:bodyPr>
            <a:normAutofit fontScale="92500" lnSpcReduction="10000"/>
          </a:bodyPr>
          <a:lstStyle/>
          <a:p>
            <a:pPr marL="0" indent="0" algn="ctr">
              <a:buNone/>
            </a:pPr>
            <a:r>
              <a:rPr lang="en-US" b="1" dirty="0"/>
              <a:t>Accumulated Income (Section 342)</a:t>
            </a:r>
          </a:p>
          <a:p>
            <a:pPr algn="just">
              <a:buClrTx/>
              <a:buSzPct val="100000"/>
              <a:buFont typeface="Wingdings" panose="05000000000000000000" pitchFamily="2" charset="2"/>
              <a:buChar char="Ø"/>
            </a:pPr>
            <a:r>
              <a:rPr lang="en-US" dirty="0"/>
              <a:t>The provision is similar to Section 11(2) &amp; 11(3) of the Income Tax Act, 1961.  The provisions regarding intimation, investments &amp; methodology for change of purpose remained the same.</a:t>
            </a:r>
          </a:p>
          <a:p>
            <a:pPr algn="just">
              <a:buClrTx/>
              <a:buSzPct val="100000"/>
              <a:buFont typeface="Wingdings" panose="05000000000000000000" pitchFamily="2" charset="2"/>
              <a:buChar char="Ø"/>
            </a:pPr>
            <a:r>
              <a:rPr lang="en-US" dirty="0"/>
              <a:t>Amount credited or paid to other registered NPO out of income accumulated shall not be treated as application of income.</a:t>
            </a:r>
          </a:p>
          <a:p>
            <a:pPr algn="just">
              <a:buClrTx/>
              <a:buSzPct val="100000"/>
              <a:buFont typeface="Wingdings" panose="05000000000000000000" pitchFamily="2" charset="2"/>
              <a:buChar char="Ø"/>
            </a:pPr>
            <a:r>
              <a:rPr lang="en-US" b="1" dirty="0"/>
              <a:t>Point to Ponder: -</a:t>
            </a:r>
            <a:r>
              <a:rPr lang="en-US" dirty="0"/>
              <a:t> Where a registered NPO is dissolved, the AO may, on an application made by such NPO, allow application of such income to be made to any other registered NPO for the year in which it is dissolved.</a:t>
            </a:r>
            <a:endParaRPr lang="en-US" b="1" dirty="0"/>
          </a:p>
          <a:p>
            <a:pPr algn="just">
              <a:buClrTx/>
              <a:buSzPct val="100000"/>
              <a:buFont typeface="Wingdings" panose="05000000000000000000" pitchFamily="2" charset="2"/>
              <a:buChar char="Ø"/>
            </a:pPr>
            <a:endParaRPr lang="en-IN" dirty="0"/>
          </a:p>
        </p:txBody>
      </p:sp>
      <p:sp>
        <p:nvSpPr>
          <p:cNvPr id="4" name="Slide Number Placeholder 3">
            <a:extLst>
              <a:ext uri="{FF2B5EF4-FFF2-40B4-BE49-F238E27FC236}">
                <a16:creationId xmlns:a16="http://schemas.microsoft.com/office/drawing/2014/main" id="{E66D44D4-0B6C-6036-5B8D-803B2B4EB0A2}"/>
              </a:ext>
            </a:extLst>
          </p:cNvPr>
          <p:cNvSpPr>
            <a:spLocks noGrp="1"/>
          </p:cNvSpPr>
          <p:nvPr>
            <p:ph type="sldNum" sz="quarter" idx="12"/>
          </p:nvPr>
        </p:nvSpPr>
        <p:spPr/>
        <p:txBody>
          <a:bodyPr/>
          <a:lstStyle/>
          <a:p>
            <a:fld id="{9DAD2DFA-8160-4885-AA80-7BB629E1A773}" type="slidenum">
              <a:rPr lang="en-IN" smtClean="0"/>
              <a:t>18</a:t>
            </a:fld>
            <a:endParaRPr lang="en-IN"/>
          </a:p>
        </p:txBody>
      </p:sp>
    </p:spTree>
    <p:extLst>
      <p:ext uri="{BB962C8B-B14F-4D97-AF65-F5344CB8AC3E}">
        <p14:creationId xmlns:p14="http://schemas.microsoft.com/office/powerpoint/2010/main" val="9645488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CEAD6-3B16-64B7-B429-4E04C5E91200}"/>
              </a:ext>
            </a:extLst>
          </p:cNvPr>
          <p:cNvSpPr>
            <a:spLocks noGrp="1"/>
          </p:cNvSpPr>
          <p:nvPr>
            <p:ph type="title"/>
          </p:nvPr>
        </p:nvSpPr>
        <p:spPr/>
        <p:txBody>
          <a:bodyPr>
            <a:normAutofit fontScale="90000"/>
          </a:bodyPr>
          <a:lstStyle/>
          <a:p>
            <a:r>
              <a:rPr lang="en-IN" sz="4400" b="1" dirty="0"/>
              <a:t>Part II – Income of the Registered NPO (Section 334 to Section 343)</a:t>
            </a:r>
            <a:endParaRPr lang="en-IN" dirty="0"/>
          </a:p>
        </p:txBody>
      </p:sp>
      <p:sp>
        <p:nvSpPr>
          <p:cNvPr id="3" name="Content Placeholder 2">
            <a:extLst>
              <a:ext uri="{FF2B5EF4-FFF2-40B4-BE49-F238E27FC236}">
                <a16:creationId xmlns:a16="http://schemas.microsoft.com/office/drawing/2014/main" id="{7FB28A59-76E9-3029-478C-BCFFD26ED3E9}"/>
              </a:ext>
            </a:extLst>
          </p:cNvPr>
          <p:cNvSpPr>
            <a:spLocks noGrp="1"/>
          </p:cNvSpPr>
          <p:nvPr>
            <p:ph idx="1"/>
          </p:nvPr>
        </p:nvSpPr>
        <p:spPr/>
        <p:txBody>
          <a:bodyPr/>
          <a:lstStyle/>
          <a:p>
            <a:pPr marL="0" indent="0" algn="ctr">
              <a:buNone/>
            </a:pPr>
            <a:r>
              <a:rPr lang="en-US" b="1" dirty="0"/>
              <a:t>Deemed Accumulated Income (Section 343)</a:t>
            </a:r>
            <a:endParaRPr lang="en-US" dirty="0"/>
          </a:p>
          <a:p>
            <a:pPr algn="just">
              <a:buClrTx/>
              <a:buSzPct val="100000"/>
              <a:buFont typeface="Wingdings" panose="05000000000000000000" pitchFamily="2" charset="2"/>
              <a:buChar char="Ø"/>
            </a:pPr>
            <a:r>
              <a:rPr lang="en-US" dirty="0"/>
              <a:t>The regular income, as reduced by the application of income &amp; accumulated income U/s 342, to the extent of 15% of regular income, shall be considered as deemed accumulated income </a:t>
            </a:r>
            <a:r>
              <a:rPr lang="en-US" b="1" i="1" u="sng" dirty="0"/>
              <a:t>(instead of deemed application)</a:t>
            </a:r>
            <a:r>
              <a:rPr lang="en-US" dirty="0"/>
              <a:t> &amp; shall be invested or deposited in any of the modes permitted U/s 350.</a:t>
            </a:r>
          </a:p>
          <a:p>
            <a:pPr algn="just">
              <a:buClrTx/>
              <a:buSzPct val="100000"/>
              <a:buFont typeface="Wingdings" panose="05000000000000000000" pitchFamily="2" charset="2"/>
              <a:buChar char="Ø"/>
            </a:pPr>
            <a:r>
              <a:rPr lang="en-US" dirty="0"/>
              <a:t>The deemed accumulated income shall not be considered as accumulated income for the purposes of Section 342.</a:t>
            </a:r>
            <a:endParaRPr lang="en-IN" dirty="0"/>
          </a:p>
        </p:txBody>
      </p:sp>
      <p:sp>
        <p:nvSpPr>
          <p:cNvPr id="4" name="Slide Number Placeholder 3">
            <a:extLst>
              <a:ext uri="{FF2B5EF4-FFF2-40B4-BE49-F238E27FC236}">
                <a16:creationId xmlns:a16="http://schemas.microsoft.com/office/drawing/2014/main" id="{D754A6F7-9E72-12CE-C3E7-922895E88B1E}"/>
              </a:ext>
            </a:extLst>
          </p:cNvPr>
          <p:cNvSpPr>
            <a:spLocks noGrp="1"/>
          </p:cNvSpPr>
          <p:nvPr>
            <p:ph type="sldNum" sz="quarter" idx="12"/>
          </p:nvPr>
        </p:nvSpPr>
        <p:spPr/>
        <p:txBody>
          <a:bodyPr/>
          <a:lstStyle/>
          <a:p>
            <a:fld id="{9DAD2DFA-8160-4885-AA80-7BB629E1A773}" type="slidenum">
              <a:rPr lang="en-IN" smtClean="0"/>
              <a:t>19</a:t>
            </a:fld>
            <a:endParaRPr lang="en-IN"/>
          </a:p>
        </p:txBody>
      </p:sp>
    </p:spTree>
    <p:extLst>
      <p:ext uri="{BB962C8B-B14F-4D97-AF65-F5344CB8AC3E}">
        <p14:creationId xmlns:p14="http://schemas.microsoft.com/office/powerpoint/2010/main" val="19988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DCA02-CC70-4BF9-9181-BA9B5C1E1A2A}"/>
              </a:ext>
            </a:extLst>
          </p:cNvPr>
          <p:cNvSpPr>
            <a:spLocks noGrp="1"/>
          </p:cNvSpPr>
          <p:nvPr>
            <p:ph type="title"/>
          </p:nvPr>
        </p:nvSpPr>
        <p:spPr/>
        <p:txBody>
          <a:bodyPr>
            <a:normAutofit/>
          </a:bodyPr>
          <a:lstStyle/>
          <a:p>
            <a:r>
              <a:rPr lang="en-IN" b="1" dirty="0">
                <a:cs typeface="Times New Roman" panose="02020603050405020304" pitchFamily="18" charset="0"/>
              </a:rPr>
              <a:t>Rational Expectation	</a:t>
            </a:r>
          </a:p>
        </p:txBody>
      </p:sp>
      <p:sp>
        <p:nvSpPr>
          <p:cNvPr id="3" name="Content Placeholder 2">
            <a:extLst>
              <a:ext uri="{FF2B5EF4-FFF2-40B4-BE49-F238E27FC236}">
                <a16:creationId xmlns:a16="http://schemas.microsoft.com/office/drawing/2014/main" id="{AB273F18-A6E7-409B-974F-3834CDBEEB9D}"/>
              </a:ext>
            </a:extLst>
          </p:cNvPr>
          <p:cNvSpPr>
            <a:spLocks noGrp="1"/>
          </p:cNvSpPr>
          <p:nvPr>
            <p:ph idx="1"/>
          </p:nvPr>
        </p:nvSpPr>
        <p:spPr>
          <a:xfrm>
            <a:off x="950162" y="2556932"/>
            <a:ext cx="9601196" cy="3318936"/>
          </a:xfrm>
        </p:spPr>
        <p:txBody>
          <a:bodyPr anchor="ctr">
            <a:normAutofit/>
          </a:bodyPr>
          <a:lstStyle/>
          <a:p>
            <a:pPr lvl="1" algn="ctr">
              <a:buNone/>
            </a:pPr>
            <a:r>
              <a:rPr lang="en-US" sz="3200" dirty="0">
                <a:cs typeface="Times New Roman" panose="02020603050405020304" pitchFamily="18" charset="0"/>
              </a:rPr>
              <a:t>	</a:t>
            </a:r>
            <a:r>
              <a:rPr lang="en-US" sz="3200" b="1" dirty="0">
                <a:cs typeface="Times New Roman" panose="02020603050405020304" pitchFamily="18" charset="0"/>
              </a:rPr>
              <a:t>“TRUST BEGINS WITH TRUST”</a:t>
            </a:r>
            <a:endParaRPr lang="en-US" sz="3200" dirty="0">
              <a:cs typeface="Times New Roman" panose="02020603050405020304" pitchFamily="18" charset="0"/>
            </a:endParaRPr>
          </a:p>
          <a:p>
            <a:pPr lvl="1" algn="just">
              <a:buNone/>
            </a:pPr>
            <a:endParaRPr lang="en-US" sz="3200" dirty="0">
              <a:cs typeface="Times New Roman" panose="02020603050405020304" pitchFamily="18" charset="0"/>
            </a:endParaRPr>
          </a:p>
          <a:p>
            <a:pPr algn="just"/>
            <a:endParaRPr lang="en-IN" sz="3200"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E1F27A86-3788-411D-9D80-24C00892D27F}"/>
              </a:ext>
            </a:extLst>
          </p:cNvPr>
          <p:cNvSpPr>
            <a:spLocks noGrp="1"/>
          </p:cNvSpPr>
          <p:nvPr>
            <p:ph type="sldNum" sz="quarter" idx="12"/>
          </p:nvPr>
        </p:nvSpPr>
        <p:spPr/>
        <p:txBody>
          <a:bodyPr/>
          <a:lstStyle/>
          <a:p>
            <a:fld id="{9DAD2DFA-8160-4885-AA80-7BB629E1A773}" type="slidenum">
              <a:rPr lang="en-IN" smtClean="0"/>
              <a:t>2</a:t>
            </a:fld>
            <a:endParaRPr lang="en-IN"/>
          </a:p>
        </p:txBody>
      </p:sp>
    </p:spTree>
    <p:extLst>
      <p:ext uri="{BB962C8B-B14F-4D97-AF65-F5344CB8AC3E}">
        <p14:creationId xmlns:p14="http://schemas.microsoft.com/office/powerpoint/2010/main" val="37290389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F3E57-40E0-F897-4497-9AC39CEECABA}"/>
              </a:ext>
            </a:extLst>
          </p:cNvPr>
          <p:cNvSpPr>
            <a:spLocks noGrp="1"/>
          </p:cNvSpPr>
          <p:nvPr>
            <p:ph type="title"/>
          </p:nvPr>
        </p:nvSpPr>
        <p:spPr/>
        <p:txBody>
          <a:bodyPr>
            <a:normAutofit/>
          </a:bodyPr>
          <a:lstStyle/>
          <a:p>
            <a:r>
              <a:rPr lang="en-IN" sz="3200" b="1" dirty="0"/>
              <a:t>Part III – Commercial Activities by registered NPOs (Section 344 to Section 346)</a:t>
            </a:r>
          </a:p>
        </p:txBody>
      </p:sp>
      <p:sp>
        <p:nvSpPr>
          <p:cNvPr id="3" name="Content Placeholder 2">
            <a:extLst>
              <a:ext uri="{FF2B5EF4-FFF2-40B4-BE49-F238E27FC236}">
                <a16:creationId xmlns:a16="http://schemas.microsoft.com/office/drawing/2014/main" id="{E4B328C5-B989-F3B1-D3E9-B9176B76EA36}"/>
              </a:ext>
            </a:extLst>
          </p:cNvPr>
          <p:cNvSpPr>
            <a:spLocks noGrp="1"/>
          </p:cNvSpPr>
          <p:nvPr>
            <p:ph idx="1"/>
          </p:nvPr>
        </p:nvSpPr>
        <p:spPr/>
        <p:txBody>
          <a:bodyPr>
            <a:normAutofit lnSpcReduction="10000"/>
          </a:bodyPr>
          <a:lstStyle/>
          <a:p>
            <a:pPr algn="just">
              <a:buClrTx/>
              <a:buSzPct val="100000"/>
              <a:buFont typeface="Wingdings" panose="05000000000000000000" pitchFamily="2" charset="2"/>
              <a:buChar char="Ø"/>
            </a:pPr>
            <a:r>
              <a:rPr lang="en-US" b="1" dirty="0"/>
              <a:t>Business undertaking held as trust property (Section 344);</a:t>
            </a:r>
          </a:p>
          <a:p>
            <a:pPr algn="just">
              <a:buClrTx/>
              <a:buSzPct val="100000"/>
              <a:buFont typeface="Wingdings" panose="05000000000000000000" pitchFamily="2" charset="2"/>
              <a:buChar char="Ø"/>
            </a:pPr>
            <a:r>
              <a:rPr lang="en-US" b="1" dirty="0"/>
              <a:t>Restriction on commercial activities by the registered NPO (Section 345) :</a:t>
            </a:r>
            <a:r>
              <a:rPr lang="en-US" dirty="0"/>
              <a:t> No registered NPO, other than the registered NPO carrying out advancement of any other object of general public utility, shall carry out any commercial activity unless: -</a:t>
            </a:r>
          </a:p>
          <a:p>
            <a:pPr algn="just">
              <a:buClrTx/>
              <a:buSzPct val="100000"/>
              <a:buFont typeface="Arial" panose="020B0604020202020204" pitchFamily="34" charset="0"/>
              <a:buChar char="•"/>
            </a:pPr>
            <a:r>
              <a:rPr lang="en-US" dirty="0"/>
              <a:t>Such commercial activity is incidental to the attainment of the objectives of the registered NPO; &amp;</a:t>
            </a:r>
          </a:p>
          <a:p>
            <a:pPr algn="just">
              <a:buClrTx/>
              <a:buSzPct val="100000"/>
              <a:buFont typeface="Arial" panose="020B0604020202020204" pitchFamily="34" charset="0"/>
              <a:buChar char="•"/>
            </a:pPr>
            <a:r>
              <a:rPr lang="en-US" dirty="0"/>
              <a:t>Separated books of accounts are maintained for such activities.</a:t>
            </a:r>
            <a:endParaRPr lang="en-IN" dirty="0"/>
          </a:p>
        </p:txBody>
      </p:sp>
      <p:sp>
        <p:nvSpPr>
          <p:cNvPr id="4" name="Slide Number Placeholder 3">
            <a:extLst>
              <a:ext uri="{FF2B5EF4-FFF2-40B4-BE49-F238E27FC236}">
                <a16:creationId xmlns:a16="http://schemas.microsoft.com/office/drawing/2014/main" id="{2369E013-D1F5-FAFC-D74A-918F75F4927A}"/>
              </a:ext>
            </a:extLst>
          </p:cNvPr>
          <p:cNvSpPr>
            <a:spLocks noGrp="1"/>
          </p:cNvSpPr>
          <p:nvPr>
            <p:ph type="sldNum" sz="quarter" idx="12"/>
          </p:nvPr>
        </p:nvSpPr>
        <p:spPr/>
        <p:txBody>
          <a:bodyPr/>
          <a:lstStyle/>
          <a:p>
            <a:fld id="{9DAD2DFA-8160-4885-AA80-7BB629E1A773}" type="slidenum">
              <a:rPr lang="en-IN" smtClean="0"/>
              <a:t>20</a:t>
            </a:fld>
            <a:endParaRPr lang="en-IN"/>
          </a:p>
        </p:txBody>
      </p:sp>
    </p:spTree>
    <p:extLst>
      <p:ext uri="{BB962C8B-B14F-4D97-AF65-F5344CB8AC3E}">
        <p14:creationId xmlns:p14="http://schemas.microsoft.com/office/powerpoint/2010/main" val="1407040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A26FB-7C10-B206-398C-971A484BC327}"/>
              </a:ext>
            </a:extLst>
          </p:cNvPr>
          <p:cNvSpPr>
            <a:spLocks noGrp="1"/>
          </p:cNvSpPr>
          <p:nvPr>
            <p:ph type="title"/>
          </p:nvPr>
        </p:nvSpPr>
        <p:spPr/>
        <p:txBody>
          <a:bodyPr>
            <a:normAutofit/>
          </a:bodyPr>
          <a:lstStyle/>
          <a:p>
            <a:r>
              <a:rPr lang="en-IN" sz="3200" b="1" dirty="0"/>
              <a:t>Part III – Commercial Activities by registered NPOs (Section 344 to Section 346)</a:t>
            </a:r>
            <a:endParaRPr lang="en-IN" sz="3200" dirty="0"/>
          </a:p>
        </p:txBody>
      </p:sp>
      <p:sp>
        <p:nvSpPr>
          <p:cNvPr id="3" name="Content Placeholder 2">
            <a:extLst>
              <a:ext uri="{FF2B5EF4-FFF2-40B4-BE49-F238E27FC236}">
                <a16:creationId xmlns:a16="http://schemas.microsoft.com/office/drawing/2014/main" id="{E6145868-C9B3-E508-C0A8-FE62BEB51578}"/>
              </a:ext>
            </a:extLst>
          </p:cNvPr>
          <p:cNvSpPr>
            <a:spLocks noGrp="1"/>
          </p:cNvSpPr>
          <p:nvPr>
            <p:ph idx="1"/>
          </p:nvPr>
        </p:nvSpPr>
        <p:spPr/>
        <p:txBody>
          <a:bodyPr>
            <a:normAutofit fontScale="85000" lnSpcReduction="20000"/>
          </a:bodyPr>
          <a:lstStyle/>
          <a:p>
            <a:pPr marL="0" indent="0" algn="ctr">
              <a:buNone/>
            </a:pPr>
            <a:r>
              <a:rPr lang="en-US" b="1" dirty="0"/>
              <a:t>Restriction on commercial activities by registered NPOs carrying out advancement of any other object of general public utility (Section 346)</a:t>
            </a:r>
          </a:p>
          <a:p>
            <a:pPr marL="0" indent="0" algn="ctr">
              <a:buNone/>
            </a:pPr>
            <a:endParaRPr lang="en-US" dirty="0"/>
          </a:p>
          <a:p>
            <a:pPr marL="0" indent="0" algn="just">
              <a:buNone/>
            </a:pPr>
            <a:r>
              <a:rPr lang="en-US" dirty="0"/>
              <a:t>	No registered NPO, carrying out advancement of any other object of general public utility, shall carry out any commercial activity unless: -</a:t>
            </a:r>
          </a:p>
          <a:p>
            <a:pPr algn="just">
              <a:buClrTx/>
              <a:buSzPct val="100000"/>
              <a:buFont typeface="Wingdings" panose="05000000000000000000" pitchFamily="2" charset="2"/>
              <a:buChar char="Ø"/>
            </a:pPr>
            <a:r>
              <a:rPr lang="en-US" dirty="0"/>
              <a:t>Such commercial activity is undertaken in the course of actual carrying out of advancement of any object of the general public utility;</a:t>
            </a:r>
          </a:p>
          <a:p>
            <a:pPr algn="just">
              <a:buClrTx/>
              <a:buSzPct val="100000"/>
              <a:buFont typeface="Wingdings" panose="05000000000000000000" pitchFamily="2" charset="2"/>
              <a:buChar char="Ø"/>
            </a:pPr>
            <a:r>
              <a:rPr lang="en-US" dirty="0"/>
              <a:t>The aggregate receipts from such commercial activity or activities do not exceed 20% of the total receipts of such registered NPO of the relevant tax year; &amp;</a:t>
            </a:r>
          </a:p>
          <a:p>
            <a:pPr algn="just">
              <a:buClrTx/>
              <a:buSzPct val="100000"/>
              <a:buFont typeface="Wingdings" panose="05000000000000000000" pitchFamily="2" charset="2"/>
              <a:buChar char="Ø"/>
            </a:pPr>
            <a:r>
              <a:rPr lang="en-US" dirty="0"/>
              <a:t>Separate books of accounts are maintained by such registered NPO for such activities.</a:t>
            </a:r>
            <a:endParaRPr lang="en-IN" dirty="0"/>
          </a:p>
        </p:txBody>
      </p:sp>
      <p:sp>
        <p:nvSpPr>
          <p:cNvPr id="4" name="Slide Number Placeholder 3">
            <a:extLst>
              <a:ext uri="{FF2B5EF4-FFF2-40B4-BE49-F238E27FC236}">
                <a16:creationId xmlns:a16="http://schemas.microsoft.com/office/drawing/2014/main" id="{6CBA2BEF-4338-B964-5C04-E5299E038CFF}"/>
              </a:ext>
            </a:extLst>
          </p:cNvPr>
          <p:cNvSpPr>
            <a:spLocks noGrp="1"/>
          </p:cNvSpPr>
          <p:nvPr>
            <p:ph type="sldNum" sz="quarter" idx="12"/>
          </p:nvPr>
        </p:nvSpPr>
        <p:spPr/>
        <p:txBody>
          <a:bodyPr/>
          <a:lstStyle/>
          <a:p>
            <a:fld id="{9DAD2DFA-8160-4885-AA80-7BB629E1A773}" type="slidenum">
              <a:rPr lang="en-IN" smtClean="0"/>
              <a:t>21</a:t>
            </a:fld>
            <a:endParaRPr lang="en-IN"/>
          </a:p>
        </p:txBody>
      </p:sp>
    </p:spTree>
    <p:extLst>
      <p:ext uri="{BB962C8B-B14F-4D97-AF65-F5344CB8AC3E}">
        <p14:creationId xmlns:p14="http://schemas.microsoft.com/office/powerpoint/2010/main" val="1471216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0D754-0BE4-E689-F090-DC7D8895AF52}"/>
              </a:ext>
            </a:extLst>
          </p:cNvPr>
          <p:cNvSpPr>
            <a:spLocks noGrp="1"/>
          </p:cNvSpPr>
          <p:nvPr>
            <p:ph type="title"/>
          </p:nvPr>
        </p:nvSpPr>
        <p:spPr/>
        <p:txBody>
          <a:bodyPr>
            <a:normAutofit fontScale="90000"/>
          </a:bodyPr>
          <a:lstStyle/>
          <a:p>
            <a:r>
              <a:rPr lang="en-IN" b="1" dirty="0"/>
              <a:t>Part IV – Compliances </a:t>
            </a:r>
            <a:br>
              <a:rPr lang="en-IN" b="1" dirty="0"/>
            </a:br>
            <a:r>
              <a:rPr lang="en-IN" b="1" dirty="0"/>
              <a:t>(Section 347 to Section 350)</a:t>
            </a:r>
          </a:p>
        </p:txBody>
      </p:sp>
      <p:sp>
        <p:nvSpPr>
          <p:cNvPr id="3" name="Content Placeholder 2">
            <a:extLst>
              <a:ext uri="{FF2B5EF4-FFF2-40B4-BE49-F238E27FC236}">
                <a16:creationId xmlns:a16="http://schemas.microsoft.com/office/drawing/2014/main" id="{70A12CAE-91F8-E234-25EE-8178689D532C}"/>
              </a:ext>
            </a:extLst>
          </p:cNvPr>
          <p:cNvSpPr>
            <a:spLocks noGrp="1"/>
          </p:cNvSpPr>
          <p:nvPr>
            <p:ph idx="1"/>
          </p:nvPr>
        </p:nvSpPr>
        <p:spPr/>
        <p:txBody>
          <a:bodyPr>
            <a:normAutofit fontScale="92500" lnSpcReduction="10000"/>
          </a:bodyPr>
          <a:lstStyle/>
          <a:p>
            <a:pPr marL="0" indent="0" algn="ctr">
              <a:buNone/>
            </a:pPr>
            <a:r>
              <a:rPr lang="en-US" b="1" dirty="0"/>
              <a:t>Books of Accounts (Section 347)</a:t>
            </a:r>
            <a:endParaRPr lang="en-IN" b="1" dirty="0"/>
          </a:p>
          <a:p>
            <a:pPr marL="0" indent="0" algn="just">
              <a:buNone/>
            </a:pPr>
            <a:r>
              <a:rPr lang="en-IN" b="1" dirty="0"/>
              <a:t>	</a:t>
            </a:r>
            <a:r>
              <a:rPr lang="en-IN" dirty="0"/>
              <a:t>Where the total income of a registered NPO, without giving effect to the provisions of this part (Part B of Chapter 16), exceeds the maximum amount which is not chargeable to income tax in any tax year, such registered NPO shall be required to keep &amp; maintain the books of accounts &amp; other documents in such form &amp; manner &amp; at such place, as prescribed.</a:t>
            </a:r>
          </a:p>
          <a:p>
            <a:pPr marL="0" indent="0" algn="just">
              <a:buNone/>
            </a:pPr>
            <a:endParaRPr lang="en-IN" dirty="0"/>
          </a:p>
          <a:p>
            <a:pPr marL="0" indent="0" algn="just">
              <a:buNone/>
            </a:pPr>
            <a:r>
              <a:rPr lang="en-IN" dirty="0"/>
              <a:t>	A reference may be drawn to Notification No. G.S.R. 622 (E) dated 10.08.2022 issued by CBDT.</a:t>
            </a:r>
            <a:endParaRPr lang="en-US" dirty="0"/>
          </a:p>
        </p:txBody>
      </p:sp>
      <p:sp>
        <p:nvSpPr>
          <p:cNvPr id="4" name="Slide Number Placeholder 3">
            <a:extLst>
              <a:ext uri="{FF2B5EF4-FFF2-40B4-BE49-F238E27FC236}">
                <a16:creationId xmlns:a16="http://schemas.microsoft.com/office/drawing/2014/main" id="{21BCCA9B-3FB3-8F5D-5316-7D570BD5C2EF}"/>
              </a:ext>
            </a:extLst>
          </p:cNvPr>
          <p:cNvSpPr>
            <a:spLocks noGrp="1"/>
          </p:cNvSpPr>
          <p:nvPr>
            <p:ph type="sldNum" sz="quarter" idx="12"/>
          </p:nvPr>
        </p:nvSpPr>
        <p:spPr/>
        <p:txBody>
          <a:bodyPr/>
          <a:lstStyle/>
          <a:p>
            <a:fld id="{9DAD2DFA-8160-4885-AA80-7BB629E1A773}" type="slidenum">
              <a:rPr lang="en-IN" smtClean="0"/>
              <a:t>22</a:t>
            </a:fld>
            <a:endParaRPr lang="en-IN"/>
          </a:p>
        </p:txBody>
      </p:sp>
    </p:spTree>
    <p:extLst>
      <p:ext uri="{BB962C8B-B14F-4D97-AF65-F5344CB8AC3E}">
        <p14:creationId xmlns:p14="http://schemas.microsoft.com/office/powerpoint/2010/main" val="8038763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5835E-B668-2380-42A9-EB4E977BBF99}"/>
              </a:ext>
            </a:extLst>
          </p:cNvPr>
          <p:cNvSpPr>
            <a:spLocks noGrp="1"/>
          </p:cNvSpPr>
          <p:nvPr>
            <p:ph type="title"/>
          </p:nvPr>
        </p:nvSpPr>
        <p:spPr/>
        <p:txBody>
          <a:bodyPr>
            <a:normAutofit fontScale="90000"/>
          </a:bodyPr>
          <a:lstStyle/>
          <a:p>
            <a:r>
              <a:rPr lang="en-IN" b="1" dirty="0"/>
              <a:t>Part IV – Compliances </a:t>
            </a:r>
            <a:br>
              <a:rPr lang="en-IN" b="1" dirty="0"/>
            </a:br>
            <a:r>
              <a:rPr lang="en-IN" b="1" dirty="0"/>
              <a:t>(Section 347 to Section 350)</a:t>
            </a:r>
            <a:endParaRPr lang="en-IN" dirty="0"/>
          </a:p>
        </p:txBody>
      </p:sp>
      <p:sp>
        <p:nvSpPr>
          <p:cNvPr id="3" name="Content Placeholder 2">
            <a:extLst>
              <a:ext uri="{FF2B5EF4-FFF2-40B4-BE49-F238E27FC236}">
                <a16:creationId xmlns:a16="http://schemas.microsoft.com/office/drawing/2014/main" id="{C1E293E1-466A-6939-ECA2-E445230C6EAE}"/>
              </a:ext>
            </a:extLst>
          </p:cNvPr>
          <p:cNvSpPr>
            <a:spLocks noGrp="1"/>
          </p:cNvSpPr>
          <p:nvPr>
            <p:ph idx="1"/>
          </p:nvPr>
        </p:nvSpPr>
        <p:spPr/>
        <p:txBody>
          <a:bodyPr/>
          <a:lstStyle/>
          <a:p>
            <a:pPr marL="0" indent="0" algn="ctr">
              <a:buNone/>
            </a:pPr>
            <a:r>
              <a:rPr lang="en-US" b="1" dirty="0"/>
              <a:t>Audit (Section 348)</a:t>
            </a:r>
            <a:endParaRPr lang="en-US" dirty="0"/>
          </a:p>
          <a:p>
            <a:pPr marL="0" indent="0" algn="just">
              <a:buNone/>
            </a:pPr>
            <a:r>
              <a:rPr lang="en-US" b="1" dirty="0"/>
              <a:t>	</a:t>
            </a:r>
            <a:r>
              <a:rPr lang="en-IN" dirty="0"/>
              <a:t> Where the total income of a registered NPO, without giving effect to the provisions of this part (Part B of Chapter 16), exceeds the maximum amount which is not chargeable to income tax in any tax year, the accounts of such registered NPO shall be audited by an accountant &amp; the person in receipt of the income shall be required to furnish a report of an audit of such income by such date in the prescribed form, duly signed &amp; verified by such accountant &amp; setting forth such particulars, as prescribed.</a:t>
            </a:r>
            <a:endParaRPr lang="en-IN" b="1" dirty="0"/>
          </a:p>
        </p:txBody>
      </p:sp>
      <p:sp>
        <p:nvSpPr>
          <p:cNvPr id="4" name="Slide Number Placeholder 3">
            <a:extLst>
              <a:ext uri="{FF2B5EF4-FFF2-40B4-BE49-F238E27FC236}">
                <a16:creationId xmlns:a16="http://schemas.microsoft.com/office/drawing/2014/main" id="{76C96975-4A17-A8AF-6661-A4BDE26C5011}"/>
              </a:ext>
            </a:extLst>
          </p:cNvPr>
          <p:cNvSpPr>
            <a:spLocks noGrp="1"/>
          </p:cNvSpPr>
          <p:nvPr>
            <p:ph type="sldNum" sz="quarter" idx="12"/>
          </p:nvPr>
        </p:nvSpPr>
        <p:spPr/>
        <p:txBody>
          <a:bodyPr/>
          <a:lstStyle/>
          <a:p>
            <a:fld id="{9DAD2DFA-8160-4885-AA80-7BB629E1A773}" type="slidenum">
              <a:rPr lang="en-IN" smtClean="0"/>
              <a:t>23</a:t>
            </a:fld>
            <a:endParaRPr lang="en-IN"/>
          </a:p>
        </p:txBody>
      </p:sp>
    </p:spTree>
    <p:extLst>
      <p:ext uri="{BB962C8B-B14F-4D97-AF65-F5344CB8AC3E}">
        <p14:creationId xmlns:p14="http://schemas.microsoft.com/office/powerpoint/2010/main" val="30699863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47D46-22DB-BA30-2A70-C1713F471E9C}"/>
              </a:ext>
            </a:extLst>
          </p:cNvPr>
          <p:cNvSpPr>
            <a:spLocks noGrp="1"/>
          </p:cNvSpPr>
          <p:nvPr>
            <p:ph type="title"/>
          </p:nvPr>
        </p:nvSpPr>
        <p:spPr/>
        <p:txBody>
          <a:bodyPr>
            <a:normAutofit fontScale="90000"/>
          </a:bodyPr>
          <a:lstStyle/>
          <a:p>
            <a:r>
              <a:rPr lang="en-IN" b="1" dirty="0"/>
              <a:t>Part IV – Compliances </a:t>
            </a:r>
            <a:br>
              <a:rPr lang="en-IN" b="1" dirty="0"/>
            </a:br>
            <a:r>
              <a:rPr lang="en-IN" b="1" dirty="0"/>
              <a:t>(Section 347 to Section 350)</a:t>
            </a:r>
            <a:endParaRPr lang="en-IN" dirty="0"/>
          </a:p>
        </p:txBody>
      </p:sp>
      <p:sp>
        <p:nvSpPr>
          <p:cNvPr id="3" name="Content Placeholder 2">
            <a:extLst>
              <a:ext uri="{FF2B5EF4-FFF2-40B4-BE49-F238E27FC236}">
                <a16:creationId xmlns:a16="http://schemas.microsoft.com/office/drawing/2014/main" id="{7EC5F7AC-F1D1-CF99-248B-1B4B0135D735}"/>
              </a:ext>
            </a:extLst>
          </p:cNvPr>
          <p:cNvSpPr>
            <a:spLocks noGrp="1"/>
          </p:cNvSpPr>
          <p:nvPr>
            <p:ph idx="1"/>
          </p:nvPr>
        </p:nvSpPr>
        <p:spPr/>
        <p:txBody>
          <a:bodyPr/>
          <a:lstStyle/>
          <a:p>
            <a:pPr marL="0" indent="0" algn="ctr">
              <a:buNone/>
            </a:pPr>
            <a:r>
              <a:rPr lang="en-US" dirty="0"/>
              <a:t>	</a:t>
            </a:r>
            <a:r>
              <a:rPr lang="en-US" b="1" dirty="0"/>
              <a:t>Return of Income (Section 349)</a:t>
            </a:r>
            <a:endParaRPr lang="en-US" dirty="0"/>
          </a:p>
          <a:p>
            <a:pPr marL="0" indent="0" algn="just">
              <a:buNone/>
            </a:pPr>
            <a:r>
              <a:rPr lang="en-US" dirty="0"/>
              <a:t>	</a:t>
            </a:r>
            <a:r>
              <a:rPr lang="en-IN" dirty="0"/>
              <a:t> Where the total income of a registered NPO, without giving effect to the provisions of this part (Part B of Chapter 16), exceeds the maximum amount which is not chargeable to income tax in any tax year, it shall furnish the return of income for such tax year as per the provisions of section 263(1)(a)(iii), within the time limit allowed under sub-section (1)(b) of that section.</a:t>
            </a:r>
          </a:p>
        </p:txBody>
      </p:sp>
      <p:sp>
        <p:nvSpPr>
          <p:cNvPr id="4" name="Slide Number Placeholder 3">
            <a:extLst>
              <a:ext uri="{FF2B5EF4-FFF2-40B4-BE49-F238E27FC236}">
                <a16:creationId xmlns:a16="http://schemas.microsoft.com/office/drawing/2014/main" id="{6BE053E2-A792-4F47-6194-414CBFCB20D1}"/>
              </a:ext>
            </a:extLst>
          </p:cNvPr>
          <p:cNvSpPr>
            <a:spLocks noGrp="1"/>
          </p:cNvSpPr>
          <p:nvPr>
            <p:ph type="sldNum" sz="quarter" idx="12"/>
          </p:nvPr>
        </p:nvSpPr>
        <p:spPr/>
        <p:txBody>
          <a:bodyPr/>
          <a:lstStyle/>
          <a:p>
            <a:fld id="{9DAD2DFA-8160-4885-AA80-7BB629E1A773}" type="slidenum">
              <a:rPr lang="en-IN" smtClean="0"/>
              <a:t>24</a:t>
            </a:fld>
            <a:endParaRPr lang="en-IN"/>
          </a:p>
        </p:txBody>
      </p:sp>
    </p:spTree>
    <p:extLst>
      <p:ext uri="{BB962C8B-B14F-4D97-AF65-F5344CB8AC3E}">
        <p14:creationId xmlns:p14="http://schemas.microsoft.com/office/powerpoint/2010/main" val="4074777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CEAFE-183E-9991-345B-C2513E09AD82}"/>
              </a:ext>
            </a:extLst>
          </p:cNvPr>
          <p:cNvSpPr>
            <a:spLocks noGrp="1"/>
          </p:cNvSpPr>
          <p:nvPr>
            <p:ph type="title"/>
          </p:nvPr>
        </p:nvSpPr>
        <p:spPr/>
        <p:txBody>
          <a:bodyPr>
            <a:normAutofit fontScale="90000"/>
          </a:bodyPr>
          <a:lstStyle/>
          <a:p>
            <a:r>
              <a:rPr lang="en-IN" b="1" dirty="0"/>
              <a:t>Part IV – Compliances </a:t>
            </a:r>
            <a:br>
              <a:rPr lang="en-IN" b="1" dirty="0"/>
            </a:br>
            <a:r>
              <a:rPr lang="en-IN" b="1" dirty="0"/>
              <a:t>(Section 347 to Section 350)</a:t>
            </a:r>
            <a:endParaRPr lang="en-IN" dirty="0"/>
          </a:p>
        </p:txBody>
      </p:sp>
      <p:sp>
        <p:nvSpPr>
          <p:cNvPr id="3" name="Content Placeholder 2">
            <a:extLst>
              <a:ext uri="{FF2B5EF4-FFF2-40B4-BE49-F238E27FC236}">
                <a16:creationId xmlns:a16="http://schemas.microsoft.com/office/drawing/2014/main" id="{C9EC569E-C3A5-46B7-E64E-131FA9C69B3A}"/>
              </a:ext>
            </a:extLst>
          </p:cNvPr>
          <p:cNvSpPr>
            <a:spLocks noGrp="1"/>
          </p:cNvSpPr>
          <p:nvPr>
            <p:ph idx="1"/>
          </p:nvPr>
        </p:nvSpPr>
        <p:spPr/>
        <p:txBody>
          <a:bodyPr/>
          <a:lstStyle/>
          <a:p>
            <a:pPr marL="0" indent="0" algn="ctr">
              <a:buNone/>
            </a:pPr>
            <a:r>
              <a:rPr lang="en-US" b="1" dirty="0"/>
              <a:t>Permitted modes of investment (Section 350)</a:t>
            </a:r>
          </a:p>
          <a:p>
            <a:pPr algn="just">
              <a:buClrTx/>
              <a:buSzPct val="100000"/>
              <a:buFont typeface="Wingdings" panose="05000000000000000000" pitchFamily="2" charset="2"/>
              <a:buChar char="Ø"/>
            </a:pPr>
            <a:r>
              <a:rPr lang="en-US" dirty="0"/>
              <a:t>The modes of investing or depositing the money shall be such as specified in Schedule XVI.</a:t>
            </a:r>
          </a:p>
          <a:p>
            <a:pPr algn="just">
              <a:buClrTx/>
              <a:buSzPct val="100000"/>
              <a:buFont typeface="Wingdings" panose="05000000000000000000" pitchFamily="2" charset="2"/>
              <a:buChar char="Ø"/>
            </a:pPr>
            <a:r>
              <a:rPr lang="en-US" dirty="0"/>
              <a:t>Power to Central Government to specify other modes of investment than Schedule XVI.</a:t>
            </a:r>
            <a:endParaRPr lang="en-IN" dirty="0"/>
          </a:p>
        </p:txBody>
      </p:sp>
      <p:sp>
        <p:nvSpPr>
          <p:cNvPr id="4" name="Slide Number Placeholder 3">
            <a:extLst>
              <a:ext uri="{FF2B5EF4-FFF2-40B4-BE49-F238E27FC236}">
                <a16:creationId xmlns:a16="http://schemas.microsoft.com/office/drawing/2014/main" id="{BA0372DC-1A35-D864-A6E5-59A89ABC6E3B}"/>
              </a:ext>
            </a:extLst>
          </p:cNvPr>
          <p:cNvSpPr>
            <a:spLocks noGrp="1"/>
          </p:cNvSpPr>
          <p:nvPr>
            <p:ph type="sldNum" sz="quarter" idx="12"/>
          </p:nvPr>
        </p:nvSpPr>
        <p:spPr/>
        <p:txBody>
          <a:bodyPr/>
          <a:lstStyle/>
          <a:p>
            <a:fld id="{9DAD2DFA-8160-4885-AA80-7BB629E1A773}" type="slidenum">
              <a:rPr lang="en-IN" smtClean="0"/>
              <a:t>25</a:t>
            </a:fld>
            <a:endParaRPr lang="en-IN"/>
          </a:p>
        </p:txBody>
      </p:sp>
    </p:spTree>
    <p:extLst>
      <p:ext uri="{BB962C8B-B14F-4D97-AF65-F5344CB8AC3E}">
        <p14:creationId xmlns:p14="http://schemas.microsoft.com/office/powerpoint/2010/main" val="36770946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50B8B-6BE5-3779-C6CB-B5B1FBAA8EF3}"/>
              </a:ext>
            </a:extLst>
          </p:cNvPr>
          <p:cNvSpPr>
            <a:spLocks noGrp="1"/>
          </p:cNvSpPr>
          <p:nvPr>
            <p:ph type="title"/>
          </p:nvPr>
        </p:nvSpPr>
        <p:spPr/>
        <p:txBody>
          <a:bodyPr>
            <a:normAutofit fontScale="90000"/>
          </a:bodyPr>
          <a:lstStyle/>
          <a:p>
            <a:r>
              <a:rPr lang="en-IN" b="1" dirty="0"/>
              <a:t>Part V – Violations </a:t>
            </a:r>
            <a:br>
              <a:rPr lang="en-IN" b="1" dirty="0"/>
            </a:br>
            <a:r>
              <a:rPr lang="en-IN" b="1" dirty="0"/>
              <a:t>(Section 351 to Section 353)</a:t>
            </a:r>
          </a:p>
        </p:txBody>
      </p:sp>
      <p:sp>
        <p:nvSpPr>
          <p:cNvPr id="3" name="Content Placeholder 2">
            <a:extLst>
              <a:ext uri="{FF2B5EF4-FFF2-40B4-BE49-F238E27FC236}">
                <a16:creationId xmlns:a16="http://schemas.microsoft.com/office/drawing/2014/main" id="{F8020D2D-44CE-03D8-A252-DC451451162A}"/>
              </a:ext>
            </a:extLst>
          </p:cNvPr>
          <p:cNvSpPr>
            <a:spLocks noGrp="1"/>
          </p:cNvSpPr>
          <p:nvPr>
            <p:ph idx="1"/>
          </p:nvPr>
        </p:nvSpPr>
        <p:spPr/>
        <p:txBody>
          <a:bodyPr>
            <a:normAutofit fontScale="85000" lnSpcReduction="10000"/>
          </a:bodyPr>
          <a:lstStyle/>
          <a:p>
            <a:pPr marL="0" indent="0" algn="ctr">
              <a:buNone/>
            </a:pPr>
            <a:r>
              <a:rPr lang="en-US" b="1" dirty="0"/>
              <a:t>Specified Violations (Section 351)</a:t>
            </a:r>
            <a:endParaRPr lang="en-US" dirty="0"/>
          </a:p>
          <a:p>
            <a:pPr algn="just">
              <a:buClrTx/>
              <a:buSzPct val="100000"/>
              <a:buFont typeface="Wingdings" panose="05000000000000000000" pitchFamily="2" charset="2"/>
              <a:buChar char="Ø"/>
            </a:pPr>
            <a:r>
              <a:rPr lang="en-US" dirty="0"/>
              <a:t>Where any income of the registered NPO has been applied, other than for its objects; or</a:t>
            </a:r>
          </a:p>
          <a:p>
            <a:pPr algn="just">
              <a:buClrTx/>
              <a:buSzPct val="100000"/>
              <a:buFont typeface="Wingdings" panose="05000000000000000000" pitchFamily="2" charset="2"/>
              <a:buChar char="Ø"/>
            </a:pPr>
            <a:r>
              <a:rPr lang="en-US" dirty="0"/>
              <a:t>It carries out any commercial activity in contravention of Section 345; or</a:t>
            </a:r>
          </a:p>
          <a:p>
            <a:pPr algn="just">
              <a:buClrTx/>
              <a:buSzPct val="100000"/>
              <a:buFont typeface="Wingdings" panose="05000000000000000000" pitchFamily="2" charset="2"/>
              <a:buChar char="Ø"/>
            </a:pPr>
            <a:r>
              <a:rPr lang="en-US" dirty="0"/>
              <a:t>Where it has applied any part of its total income for private religious purposes, which does not </a:t>
            </a:r>
            <a:r>
              <a:rPr lang="en-US" dirty="0" err="1"/>
              <a:t>enure</a:t>
            </a:r>
            <a:r>
              <a:rPr lang="en-US" dirty="0"/>
              <a:t> for the benefit of the public; or</a:t>
            </a:r>
          </a:p>
          <a:p>
            <a:pPr algn="just">
              <a:buClrTx/>
              <a:buSzPct val="100000"/>
              <a:buFont typeface="Wingdings" panose="05000000000000000000" pitchFamily="2" charset="2"/>
              <a:buChar char="Ø"/>
            </a:pPr>
            <a:r>
              <a:rPr lang="en-US" dirty="0"/>
              <a:t>Where a registered NPO created or established after the commencement of this Act for </a:t>
            </a:r>
            <a:r>
              <a:rPr lang="en-US" b="1" i="1" dirty="0"/>
              <a:t>charitable purpose</a:t>
            </a:r>
            <a:r>
              <a:rPr lang="en-US" dirty="0"/>
              <a:t>, has applied any part of its income for the benefit of any particular religious community or caste </a:t>
            </a:r>
            <a:r>
              <a:rPr lang="en-US" b="1" i="1" u="sng" dirty="0"/>
              <a:t>other than SCs or STs or OBCs or women &amp; children</a:t>
            </a:r>
            <a:r>
              <a:rPr lang="en-US" dirty="0"/>
              <a:t>; or</a:t>
            </a:r>
            <a:endParaRPr lang="en-IN" dirty="0"/>
          </a:p>
        </p:txBody>
      </p:sp>
      <p:sp>
        <p:nvSpPr>
          <p:cNvPr id="4" name="Slide Number Placeholder 3">
            <a:extLst>
              <a:ext uri="{FF2B5EF4-FFF2-40B4-BE49-F238E27FC236}">
                <a16:creationId xmlns:a16="http://schemas.microsoft.com/office/drawing/2014/main" id="{81509181-A5D4-252D-54FB-5EBF213880CB}"/>
              </a:ext>
            </a:extLst>
          </p:cNvPr>
          <p:cNvSpPr>
            <a:spLocks noGrp="1"/>
          </p:cNvSpPr>
          <p:nvPr>
            <p:ph type="sldNum" sz="quarter" idx="12"/>
          </p:nvPr>
        </p:nvSpPr>
        <p:spPr/>
        <p:txBody>
          <a:bodyPr/>
          <a:lstStyle/>
          <a:p>
            <a:fld id="{9DAD2DFA-8160-4885-AA80-7BB629E1A773}" type="slidenum">
              <a:rPr lang="en-IN" smtClean="0"/>
              <a:t>26</a:t>
            </a:fld>
            <a:endParaRPr lang="en-IN"/>
          </a:p>
        </p:txBody>
      </p:sp>
    </p:spTree>
    <p:extLst>
      <p:ext uri="{BB962C8B-B14F-4D97-AF65-F5344CB8AC3E}">
        <p14:creationId xmlns:p14="http://schemas.microsoft.com/office/powerpoint/2010/main" val="42067068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5E33E-B209-DE28-97D9-CCA8ED85D44D}"/>
              </a:ext>
            </a:extLst>
          </p:cNvPr>
          <p:cNvSpPr>
            <a:spLocks noGrp="1"/>
          </p:cNvSpPr>
          <p:nvPr>
            <p:ph type="title"/>
          </p:nvPr>
        </p:nvSpPr>
        <p:spPr/>
        <p:txBody>
          <a:bodyPr>
            <a:normAutofit fontScale="90000"/>
          </a:bodyPr>
          <a:lstStyle/>
          <a:p>
            <a:r>
              <a:rPr lang="en-IN" b="1" dirty="0"/>
              <a:t>Part V – Violations </a:t>
            </a:r>
            <a:br>
              <a:rPr lang="en-IN" b="1" dirty="0"/>
            </a:br>
            <a:r>
              <a:rPr lang="en-IN" b="1" dirty="0"/>
              <a:t>(Section 351 to Section 353)</a:t>
            </a:r>
            <a:endParaRPr lang="en-IN" dirty="0"/>
          </a:p>
        </p:txBody>
      </p:sp>
      <p:sp>
        <p:nvSpPr>
          <p:cNvPr id="3" name="Content Placeholder 2">
            <a:extLst>
              <a:ext uri="{FF2B5EF4-FFF2-40B4-BE49-F238E27FC236}">
                <a16:creationId xmlns:a16="http://schemas.microsoft.com/office/drawing/2014/main" id="{381F9B6C-E183-23E0-46FA-10BB896514D8}"/>
              </a:ext>
            </a:extLst>
          </p:cNvPr>
          <p:cNvSpPr>
            <a:spLocks noGrp="1"/>
          </p:cNvSpPr>
          <p:nvPr>
            <p:ph idx="1"/>
          </p:nvPr>
        </p:nvSpPr>
        <p:spPr/>
        <p:txBody>
          <a:bodyPr/>
          <a:lstStyle/>
          <a:p>
            <a:pPr algn="just">
              <a:buClrTx/>
              <a:buSzPct val="100000"/>
              <a:buFont typeface="Wingdings" panose="05000000000000000000" pitchFamily="2" charset="2"/>
              <a:buChar char="Ø"/>
            </a:pPr>
            <a:r>
              <a:rPr lang="en-US" dirty="0"/>
              <a:t>Where any activity being carried out by the registered NPO is not genuine or is not being carried out in accordance with all or any of the conditions subject to which it was registered; or</a:t>
            </a:r>
          </a:p>
          <a:p>
            <a:pPr algn="just">
              <a:buClrTx/>
              <a:buSzPct val="100000"/>
              <a:buFont typeface="Wingdings" panose="05000000000000000000" pitchFamily="2" charset="2"/>
              <a:buChar char="Ø"/>
            </a:pPr>
            <a:r>
              <a:rPr lang="en-IN" dirty="0"/>
              <a:t>The registered NPO has not complied with the requirements U/s 332(7) &amp; the order, direction or decree, holding such non-compliance has occurred, has either not been disputed, or has attained finality; or</a:t>
            </a:r>
          </a:p>
          <a:p>
            <a:pPr algn="just">
              <a:buClrTx/>
              <a:buSzPct val="100000"/>
              <a:buFont typeface="Wingdings" panose="05000000000000000000" pitchFamily="2" charset="2"/>
              <a:buChar char="Ø"/>
            </a:pPr>
            <a:r>
              <a:rPr lang="en-IN" dirty="0"/>
              <a:t>The application referred to in section 332(1) contains any false or incorrect information </a:t>
            </a:r>
            <a:r>
              <a:rPr lang="en-IN" b="1" i="1" u="sng" dirty="0"/>
              <a:t>(The word “incomplete” has been removed).</a:t>
            </a:r>
            <a:endParaRPr lang="en-IN" dirty="0"/>
          </a:p>
        </p:txBody>
      </p:sp>
      <p:sp>
        <p:nvSpPr>
          <p:cNvPr id="4" name="Slide Number Placeholder 3">
            <a:extLst>
              <a:ext uri="{FF2B5EF4-FFF2-40B4-BE49-F238E27FC236}">
                <a16:creationId xmlns:a16="http://schemas.microsoft.com/office/drawing/2014/main" id="{3FB36C3E-60F2-9F04-049B-4AB9A5576876}"/>
              </a:ext>
            </a:extLst>
          </p:cNvPr>
          <p:cNvSpPr>
            <a:spLocks noGrp="1"/>
          </p:cNvSpPr>
          <p:nvPr>
            <p:ph type="sldNum" sz="quarter" idx="12"/>
          </p:nvPr>
        </p:nvSpPr>
        <p:spPr/>
        <p:txBody>
          <a:bodyPr/>
          <a:lstStyle/>
          <a:p>
            <a:fld id="{9DAD2DFA-8160-4885-AA80-7BB629E1A773}" type="slidenum">
              <a:rPr lang="en-IN" smtClean="0"/>
              <a:t>27</a:t>
            </a:fld>
            <a:endParaRPr lang="en-IN"/>
          </a:p>
        </p:txBody>
      </p:sp>
    </p:spTree>
    <p:extLst>
      <p:ext uri="{BB962C8B-B14F-4D97-AF65-F5344CB8AC3E}">
        <p14:creationId xmlns:p14="http://schemas.microsoft.com/office/powerpoint/2010/main" val="24225414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B83E5-30C6-B2B4-82F9-F475427DD5AF}"/>
              </a:ext>
            </a:extLst>
          </p:cNvPr>
          <p:cNvSpPr>
            <a:spLocks noGrp="1"/>
          </p:cNvSpPr>
          <p:nvPr>
            <p:ph type="title"/>
          </p:nvPr>
        </p:nvSpPr>
        <p:spPr/>
        <p:txBody>
          <a:bodyPr>
            <a:normAutofit fontScale="90000"/>
          </a:bodyPr>
          <a:lstStyle/>
          <a:p>
            <a:r>
              <a:rPr lang="en-IN" b="1" dirty="0"/>
              <a:t>Part V – Violations </a:t>
            </a:r>
            <a:br>
              <a:rPr lang="en-IN" b="1" dirty="0"/>
            </a:br>
            <a:r>
              <a:rPr lang="en-IN" b="1" dirty="0"/>
              <a:t>(Section 351 to Section 353)</a:t>
            </a:r>
            <a:endParaRPr lang="en-IN" dirty="0"/>
          </a:p>
        </p:txBody>
      </p:sp>
      <p:sp>
        <p:nvSpPr>
          <p:cNvPr id="3" name="Content Placeholder 2">
            <a:extLst>
              <a:ext uri="{FF2B5EF4-FFF2-40B4-BE49-F238E27FC236}">
                <a16:creationId xmlns:a16="http://schemas.microsoft.com/office/drawing/2014/main" id="{EE3819A6-A3A0-FFC9-750D-088CD46A8277}"/>
              </a:ext>
            </a:extLst>
          </p:cNvPr>
          <p:cNvSpPr>
            <a:spLocks noGrp="1"/>
          </p:cNvSpPr>
          <p:nvPr>
            <p:ph idx="1"/>
          </p:nvPr>
        </p:nvSpPr>
        <p:spPr/>
        <p:txBody>
          <a:bodyPr>
            <a:normAutofit fontScale="55000" lnSpcReduction="20000"/>
          </a:bodyPr>
          <a:lstStyle/>
          <a:p>
            <a:pPr marL="0" indent="0" algn="ctr">
              <a:buNone/>
            </a:pPr>
            <a:r>
              <a:rPr lang="en-US" b="1" dirty="0"/>
              <a:t>Tax on accreted income (Section 352)</a:t>
            </a:r>
            <a:endParaRPr lang="en-IN" b="1" dirty="0"/>
          </a:p>
          <a:p>
            <a:pPr algn="just">
              <a:buClrTx/>
              <a:buSzPct val="100000"/>
              <a:buFont typeface="Wingdings" panose="05000000000000000000" pitchFamily="2" charset="2"/>
              <a:buChar char="Ø"/>
            </a:pPr>
            <a:r>
              <a:rPr lang="en-IN" dirty="0"/>
              <a:t>It is an additional income tax on accreted income to be levied at MMR.</a:t>
            </a:r>
          </a:p>
          <a:p>
            <a:pPr algn="just">
              <a:buClrTx/>
              <a:buSzPct val="100000"/>
              <a:buFont typeface="Wingdings" panose="05000000000000000000" pitchFamily="2" charset="2"/>
              <a:buChar char="Ø"/>
            </a:pPr>
            <a:r>
              <a:rPr lang="en-IN" dirty="0"/>
              <a:t>Accreted income means fair value of assets as reduced by fair value of liabilities.</a:t>
            </a:r>
          </a:p>
          <a:p>
            <a:pPr algn="just">
              <a:buClrTx/>
              <a:buSzPct val="100000"/>
              <a:buFont typeface="Wingdings" panose="05000000000000000000" pitchFamily="2" charset="2"/>
              <a:buChar char="Ø"/>
            </a:pPr>
            <a:r>
              <a:rPr lang="en-IN" dirty="0"/>
              <a:t>In the following events, section 352 would be triggered: -</a:t>
            </a:r>
          </a:p>
          <a:p>
            <a:pPr algn="just">
              <a:buClrTx/>
              <a:buSzPct val="100000"/>
              <a:buFont typeface="Arial" panose="020B0604020202020204" pitchFamily="34" charset="0"/>
              <a:buChar char="•"/>
            </a:pPr>
            <a:r>
              <a:rPr lang="en-IN" dirty="0"/>
              <a:t>The registration granted to the registered NPO has been cancelled or withdrawn;</a:t>
            </a:r>
          </a:p>
          <a:p>
            <a:pPr algn="just">
              <a:buClrTx/>
              <a:buSzPct val="100000"/>
              <a:buFont typeface="Arial" panose="020B0604020202020204" pitchFamily="34" charset="0"/>
              <a:buChar char="•"/>
            </a:pPr>
            <a:r>
              <a:rPr lang="en-US" dirty="0"/>
              <a:t>The registered NPO has adopted or undertaken modification of its objects during any tax year &amp; such modified objects do not conform to the conditions of registration;</a:t>
            </a:r>
          </a:p>
          <a:p>
            <a:pPr algn="just">
              <a:buClrTx/>
              <a:buSzPct val="100000"/>
              <a:buFont typeface="Arial" panose="020B0604020202020204" pitchFamily="34" charset="0"/>
              <a:buChar char="•"/>
            </a:pPr>
            <a:r>
              <a:rPr lang="en-US" dirty="0"/>
              <a:t>The registered NPO fails to make an application for registration or renewal; or</a:t>
            </a:r>
          </a:p>
          <a:p>
            <a:pPr algn="just">
              <a:buClrTx/>
              <a:buSzPct val="100000"/>
              <a:buFont typeface="Arial" panose="020B0604020202020204" pitchFamily="34" charset="0"/>
              <a:buChar char="•"/>
            </a:pPr>
            <a:r>
              <a:rPr lang="en-US" dirty="0"/>
              <a:t>Where the registered NPO converts itself into a form which is not eligible for grant of registration during the year; or</a:t>
            </a:r>
          </a:p>
          <a:p>
            <a:pPr algn="just">
              <a:buClrTx/>
              <a:buSzPct val="100000"/>
              <a:buFont typeface="Arial" panose="020B0604020202020204" pitchFamily="34" charset="0"/>
              <a:buChar char="•"/>
            </a:pPr>
            <a:r>
              <a:rPr lang="en-US" dirty="0"/>
              <a:t>The registered NPO has merged with any other entity other than a registered NPO having the same or similar objects &amp; the said merger does not fulfil such conditions, as prescribed;</a:t>
            </a:r>
          </a:p>
          <a:p>
            <a:pPr algn="just">
              <a:buClrTx/>
              <a:buSzPct val="100000"/>
              <a:buFont typeface="Arial" panose="020B0604020202020204" pitchFamily="34" charset="0"/>
              <a:buChar char="•"/>
            </a:pPr>
            <a:r>
              <a:rPr lang="en-US" dirty="0"/>
              <a:t>The registered NPO has failed to transfer upon dissolution, all its assets to any other registered NPO within 12 months from the end of the month in which such dissolution takes place.</a:t>
            </a:r>
          </a:p>
        </p:txBody>
      </p:sp>
      <p:sp>
        <p:nvSpPr>
          <p:cNvPr id="4" name="Slide Number Placeholder 3">
            <a:extLst>
              <a:ext uri="{FF2B5EF4-FFF2-40B4-BE49-F238E27FC236}">
                <a16:creationId xmlns:a16="http://schemas.microsoft.com/office/drawing/2014/main" id="{51801F80-888B-1A6D-49EB-47793547F4F1}"/>
              </a:ext>
            </a:extLst>
          </p:cNvPr>
          <p:cNvSpPr>
            <a:spLocks noGrp="1"/>
          </p:cNvSpPr>
          <p:nvPr>
            <p:ph type="sldNum" sz="quarter" idx="12"/>
          </p:nvPr>
        </p:nvSpPr>
        <p:spPr/>
        <p:txBody>
          <a:bodyPr/>
          <a:lstStyle/>
          <a:p>
            <a:fld id="{9DAD2DFA-8160-4885-AA80-7BB629E1A773}" type="slidenum">
              <a:rPr lang="en-IN" smtClean="0"/>
              <a:t>28</a:t>
            </a:fld>
            <a:endParaRPr lang="en-IN"/>
          </a:p>
        </p:txBody>
      </p:sp>
    </p:spTree>
    <p:extLst>
      <p:ext uri="{BB962C8B-B14F-4D97-AF65-F5344CB8AC3E}">
        <p14:creationId xmlns:p14="http://schemas.microsoft.com/office/powerpoint/2010/main" val="37470283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48EDB-F7F5-A90C-B246-FA0E54302571}"/>
              </a:ext>
            </a:extLst>
          </p:cNvPr>
          <p:cNvSpPr>
            <a:spLocks noGrp="1"/>
          </p:cNvSpPr>
          <p:nvPr>
            <p:ph type="title"/>
          </p:nvPr>
        </p:nvSpPr>
        <p:spPr/>
        <p:txBody>
          <a:bodyPr>
            <a:normAutofit fontScale="90000"/>
          </a:bodyPr>
          <a:lstStyle/>
          <a:p>
            <a:r>
              <a:rPr lang="en-IN" b="1" dirty="0"/>
              <a:t>Part V – Violations </a:t>
            </a:r>
            <a:br>
              <a:rPr lang="en-IN" b="1" dirty="0"/>
            </a:br>
            <a:r>
              <a:rPr lang="en-IN" b="1" dirty="0"/>
              <a:t>(Section 351 to Section 353)</a:t>
            </a:r>
            <a:endParaRPr lang="en-IN" dirty="0"/>
          </a:p>
        </p:txBody>
      </p:sp>
      <p:sp>
        <p:nvSpPr>
          <p:cNvPr id="3" name="Content Placeholder 2">
            <a:extLst>
              <a:ext uri="{FF2B5EF4-FFF2-40B4-BE49-F238E27FC236}">
                <a16:creationId xmlns:a16="http://schemas.microsoft.com/office/drawing/2014/main" id="{2075CC5B-6641-2073-A632-274EC5C700C4}"/>
              </a:ext>
            </a:extLst>
          </p:cNvPr>
          <p:cNvSpPr>
            <a:spLocks noGrp="1"/>
          </p:cNvSpPr>
          <p:nvPr>
            <p:ph idx="1"/>
          </p:nvPr>
        </p:nvSpPr>
        <p:spPr/>
        <p:txBody>
          <a:bodyPr/>
          <a:lstStyle/>
          <a:p>
            <a:pPr marL="0" indent="0" algn="ctr">
              <a:buNone/>
            </a:pPr>
            <a:r>
              <a:rPr lang="en-US" b="1" dirty="0"/>
              <a:t>Tax on accreted income (Section 352)</a:t>
            </a:r>
          </a:p>
          <a:p>
            <a:pPr marL="0" indent="0" algn="just">
              <a:buNone/>
            </a:pPr>
            <a:r>
              <a:rPr lang="en-US" b="1" dirty="0"/>
              <a:t>	</a:t>
            </a:r>
            <a:r>
              <a:rPr lang="en-US" dirty="0"/>
              <a:t>As per Section 353(5) of the Income Tax Bill, 2025, </a:t>
            </a:r>
            <a:r>
              <a:rPr lang="en-US" b="1" i="1" dirty="0"/>
              <a:t>the registered NPO &amp; the principal officer or trustee</a:t>
            </a:r>
            <a:r>
              <a:rPr lang="en-US" dirty="0"/>
              <a:t> of such registered NPO shall be </a:t>
            </a:r>
            <a:r>
              <a:rPr lang="en-US" b="1" i="1" dirty="0"/>
              <a:t>liable to pay tax</a:t>
            </a:r>
            <a:r>
              <a:rPr lang="en-US" dirty="0"/>
              <a:t> on accreted income to the credit of the Central Government </a:t>
            </a:r>
            <a:r>
              <a:rPr lang="en-US" b="1" i="1" dirty="0"/>
              <a:t>within 14 days</a:t>
            </a:r>
            <a:r>
              <a:rPr lang="en-US" dirty="0"/>
              <a:t> from the due date specified.</a:t>
            </a:r>
            <a:endParaRPr lang="en-IN" b="1" dirty="0"/>
          </a:p>
        </p:txBody>
      </p:sp>
      <p:sp>
        <p:nvSpPr>
          <p:cNvPr id="4" name="Slide Number Placeholder 3">
            <a:extLst>
              <a:ext uri="{FF2B5EF4-FFF2-40B4-BE49-F238E27FC236}">
                <a16:creationId xmlns:a16="http://schemas.microsoft.com/office/drawing/2014/main" id="{2833C6B1-1F65-3B66-FB2E-5A40828D0CEC}"/>
              </a:ext>
            </a:extLst>
          </p:cNvPr>
          <p:cNvSpPr>
            <a:spLocks noGrp="1"/>
          </p:cNvSpPr>
          <p:nvPr>
            <p:ph type="sldNum" sz="quarter" idx="12"/>
          </p:nvPr>
        </p:nvSpPr>
        <p:spPr/>
        <p:txBody>
          <a:bodyPr/>
          <a:lstStyle/>
          <a:p>
            <a:fld id="{9DAD2DFA-8160-4885-AA80-7BB629E1A773}" type="slidenum">
              <a:rPr lang="en-IN" smtClean="0"/>
              <a:t>29</a:t>
            </a:fld>
            <a:endParaRPr lang="en-IN"/>
          </a:p>
        </p:txBody>
      </p:sp>
    </p:spTree>
    <p:extLst>
      <p:ext uri="{BB962C8B-B14F-4D97-AF65-F5344CB8AC3E}">
        <p14:creationId xmlns:p14="http://schemas.microsoft.com/office/powerpoint/2010/main" val="6123981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8F5DC-948C-1A6C-1ADC-1933D3AE80DF}"/>
              </a:ext>
            </a:extLst>
          </p:cNvPr>
          <p:cNvSpPr>
            <a:spLocks noGrp="1"/>
          </p:cNvSpPr>
          <p:nvPr>
            <p:ph type="title"/>
          </p:nvPr>
        </p:nvSpPr>
        <p:spPr/>
        <p:txBody>
          <a:bodyPr>
            <a:normAutofit fontScale="90000"/>
          </a:bodyPr>
          <a:lstStyle/>
          <a:p>
            <a:r>
              <a:rPr lang="en-US" b="1" dirty="0"/>
              <a:t>Interesting observation by Supreme Court</a:t>
            </a:r>
            <a:endParaRPr lang="en-IN" b="1" dirty="0"/>
          </a:p>
        </p:txBody>
      </p:sp>
      <p:sp>
        <p:nvSpPr>
          <p:cNvPr id="3" name="Content Placeholder 2">
            <a:extLst>
              <a:ext uri="{FF2B5EF4-FFF2-40B4-BE49-F238E27FC236}">
                <a16:creationId xmlns:a16="http://schemas.microsoft.com/office/drawing/2014/main" id="{3BF7641A-ABA0-595E-0ABE-342EBF164A08}"/>
              </a:ext>
            </a:extLst>
          </p:cNvPr>
          <p:cNvSpPr>
            <a:spLocks noGrp="1"/>
          </p:cNvSpPr>
          <p:nvPr>
            <p:ph idx="1"/>
          </p:nvPr>
        </p:nvSpPr>
        <p:spPr/>
        <p:txBody>
          <a:bodyPr>
            <a:normAutofit fontScale="92500" lnSpcReduction="20000"/>
          </a:bodyPr>
          <a:lstStyle/>
          <a:p>
            <a:pPr marL="0" indent="0" algn="just">
              <a:buNone/>
            </a:pPr>
            <a:r>
              <a:rPr lang="en-US" dirty="0"/>
              <a:t>	</a:t>
            </a:r>
            <a:r>
              <a:rPr lang="en-US" i="1" dirty="0"/>
              <a:t>“22. In the end before parting, we may refer to the legal legend Mr. Nani A. </a:t>
            </a:r>
            <a:r>
              <a:rPr lang="en-US" i="1" dirty="0" err="1"/>
              <a:t>Palkhiwala</a:t>
            </a:r>
            <a:r>
              <a:rPr lang="en-US" i="1" dirty="0"/>
              <a:t>, who while addressing a letter of congratulations to Mr. Soli Sorabji on attaining his appointment as the Attorney General on December, 11, 1989 referred to the greatest glory of Attorney General as no to win cases for the Government but to ensure that justice is done to the people.  In this behalf, he refers to the motto of the Department of Justice in the United States carved out into the Rotunda of the Attorney General Office:</a:t>
            </a:r>
          </a:p>
          <a:p>
            <a:pPr marL="0" indent="0" algn="just">
              <a:buNone/>
            </a:pPr>
            <a:r>
              <a:rPr lang="en-US" i="1" dirty="0"/>
              <a:t>	</a:t>
            </a:r>
            <a:r>
              <a:rPr lang="en-US" b="1" i="1" u="sng" dirty="0"/>
              <a:t>‘The United States wins its case whenever justice is done to one of its citizens in the courts.’</a:t>
            </a:r>
            <a:endParaRPr lang="en-US" dirty="0"/>
          </a:p>
          <a:p>
            <a:pPr marL="0" indent="0" algn="just">
              <a:buNone/>
            </a:pPr>
            <a:r>
              <a:rPr lang="en-US" b="1" dirty="0"/>
              <a:t>	National Co-Operative Development Corporation Vs CIT [2020] 427 ITR 288 (SC) (Page No. 318 of ITR).</a:t>
            </a:r>
            <a:endParaRPr lang="en-IN" b="1" dirty="0"/>
          </a:p>
        </p:txBody>
      </p:sp>
      <p:sp>
        <p:nvSpPr>
          <p:cNvPr id="4" name="Slide Number Placeholder 3">
            <a:extLst>
              <a:ext uri="{FF2B5EF4-FFF2-40B4-BE49-F238E27FC236}">
                <a16:creationId xmlns:a16="http://schemas.microsoft.com/office/drawing/2014/main" id="{BB94F742-6398-D554-2F35-D3BDCBACB5AB}"/>
              </a:ext>
            </a:extLst>
          </p:cNvPr>
          <p:cNvSpPr>
            <a:spLocks noGrp="1"/>
          </p:cNvSpPr>
          <p:nvPr>
            <p:ph type="sldNum" sz="quarter" idx="12"/>
          </p:nvPr>
        </p:nvSpPr>
        <p:spPr/>
        <p:txBody>
          <a:bodyPr/>
          <a:lstStyle/>
          <a:p>
            <a:fld id="{9DAD2DFA-8160-4885-AA80-7BB629E1A773}" type="slidenum">
              <a:rPr lang="en-IN" smtClean="0"/>
              <a:t>3</a:t>
            </a:fld>
            <a:endParaRPr lang="en-IN"/>
          </a:p>
        </p:txBody>
      </p:sp>
    </p:spTree>
    <p:extLst>
      <p:ext uri="{BB962C8B-B14F-4D97-AF65-F5344CB8AC3E}">
        <p14:creationId xmlns:p14="http://schemas.microsoft.com/office/powerpoint/2010/main" val="1234804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E92DE-5182-7EE5-1F09-8DA4972EE215}"/>
              </a:ext>
            </a:extLst>
          </p:cNvPr>
          <p:cNvSpPr>
            <a:spLocks noGrp="1"/>
          </p:cNvSpPr>
          <p:nvPr>
            <p:ph type="title"/>
          </p:nvPr>
        </p:nvSpPr>
        <p:spPr/>
        <p:txBody>
          <a:bodyPr>
            <a:normAutofit fontScale="90000"/>
          </a:bodyPr>
          <a:lstStyle/>
          <a:p>
            <a:r>
              <a:rPr lang="en-IN" b="1" dirty="0"/>
              <a:t>Part V – Violations </a:t>
            </a:r>
            <a:br>
              <a:rPr lang="en-IN" b="1" dirty="0"/>
            </a:br>
            <a:r>
              <a:rPr lang="en-IN" b="1" dirty="0"/>
              <a:t>(Section 351 to Section 353)</a:t>
            </a:r>
            <a:endParaRPr lang="en-IN" dirty="0"/>
          </a:p>
        </p:txBody>
      </p:sp>
      <p:sp>
        <p:nvSpPr>
          <p:cNvPr id="3" name="Content Placeholder 2">
            <a:extLst>
              <a:ext uri="{FF2B5EF4-FFF2-40B4-BE49-F238E27FC236}">
                <a16:creationId xmlns:a16="http://schemas.microsoft.com/office/drawing/2014/main" id="{5DA92EBE-9A08-265E-F245-07ABEA3BED88}"/>
              </a:ext>
            </a:extLst>
          </p:cNvPr>
          <p:cNvSpPr>
            <a:spLocks noGrp="1"/>
          </p:cNvSpPr>
          <p:nvPr>
            <p:ph idx="1"/>
          </p:nvPr>
        </p:nvSpPr>
        <p:spPr/>
        <p:txBody>
          <a:bodyPr>
            <a:normAutofit fontScale="70000" lnSpcReduction="20000"/>
          </a:bodyPr>
          <a:lstStyle/>
          <a:p>
            <a:pPr marL="0" indent="0" algn="ctr">
              <a:buNone/>
            </a:pPr>
            <a:r>
              <a:rPr lang="en-US" b="1" dirty="0"/>
              <a:t>Other violations (Section 353)</a:t>
            </a:r>
            <a:endParaRPr lang="en-US" dirty="0"/>
          </a:p>
          <a:p>
            <a:pPr algn="just">
              <a:buClrTx/>
              <a:buSzPct val="100000"/>
              <a:buFont typeface="Wingdings" panose="05000000000000000000" pitchFamily="2" charset="2"/>
              <a:buChar char="Ø"/>
            </a:pPr>
            <a:r>
              <a:rPr lang="en-US" dirty="0"/>
              <a:t>Section 353 will be triggered in following events: -</a:t>
            </a:r>
          </a:p>
          <a:p>
            <a:pPr algn="just">
              <a:buClrTx/>
              <a:buSzPct val="100000"/>
              <a:buFont typeface="Arial" panose="020B0604020202020204" pitchFamily="34" charset="0"/>
              <a:buChar char="•"/>
            </a:pPr>
            <a:r>
              <a:rPr lang="en-US" dirty="0"/>
              <a:t>Where the registered NPO fails to maintain books of accounts U/s 347; or</a:t>
            </a:r>
          </a:p>
          <a:p>
            <a:pPr algn="just">
              <a:buClrTx/>
              <a:buSzPct val="100000"/>
              <a:buFont typeface="Arial" panose="020B0604020202020204" pitchFamily="34" charset="0"/>
              <a:buChar char="•"/>
            </a:pPr>
            <a:r>
              <a:rPr lang="en-US" dirty="0"/>
              <a:t>Where the registered NPO fails to get the books of accounts audited U/s 348; or</a:t>
            </a:r>
          </a:p>
          <a:p>
            <a:pPr algn="just">
              <a:buClrTx/>
              <a:buSzPct val="100000"/>
              <a:buFont typeface="Arial" panose="020B0604020202020204" pitchFamily="34" charset="0"/>
              <a:buChar char="•"/>
            </a:pPr>
            <a:r>
              <a:rPr lang="en-US" dirty="0"/>
              <a:t>Where the registered NPO fails to furnish its return of income U/s 349; or</a:t>
            </a:r>
          </a:p>
          <a:p>
            <a:pPr algn="just">
              <a:buClrTx/>
              <a:buSzPct val="100000"/>
              <a:buFont typeface="Arial" panose="020B0604020202020204" pitchFamily="34" charset="0"/>
              <a:buChar char="•"/>
            </a:pPr>
            <a:r>
              <a:rPr lang="en-US" dirty="0"/>
              <a:t>Any registered NPO, carrying out advancement of any other object of general public utility, carries out any commercial activity in contravention of the provisions of section 346.</a:t>
            </a:r>
          </a:p>
          <a:p>
            <a:pPr marL="0" indent="0" algn="just">
              <a:buClrTx/>
              <a:buSzPct val="100000"/>
              <a:buNone/>
            </a:pPr>
            <a:endParaRPr lang="en-US" dirty="0"/>
          </a:p>
          <a:p>
            <a:pPr marL="0" indent="0" algn="just">
              <a:buClrTx/>
              <a:buSzPct val="100000"/>
              <a:buNone/>
            </a:pPr>
            <a:r>
              <a:rPr lang="en-US" dirty="0"/>
              <a:t>	In above cases, tax will be levied U/s 334 on the regular income for such tax year as reduced by the expenditure allowable subject to the conditions U/s 353(3).</a:t>
            </a:r>
            <a:endParaRPr lang="en-IN" dirty="0"/>
          </a:p>
        </p:txBody>
      </p:sp>
      <p:sp>
        <p:nvSpPr>
          <p:cNvPr id="4" name="Slide Number Placeholder 3">
            <a:extLst>
              <a:ext uri="{FF2B5EF4-FFF2-40B4-BE49-F238E27FC236}">
                <a16:creationId xmlns:a16="http://schemas.microsoft.com/office/drawing/2014/main" id="{D0AED69D-9EA7-A265-CCCF-A786D60C509B}"/>
              </a:ext>
            </a:extLst>
          </p:cNvPr>
          <p:cNvSpPr>
            <a:spLocks noGrp="1"/>
          </p:cNvSpPr>
          <p:nvPr>
            <p:ph type="sldNum" sz="quarter" idx="12"/>
          </p:nvPr>
        </p:nvSpPr>
        <p:spPr/>
        <p:txBody>
          <a:bodyPr/>
          <a:lstStyle/>
          <a:p>
            <a:fld id="{9DAD2DFA-8160-4885-AA80-7BB629E1A773}" type="slidenum">
              <a:rPr lang="en-IN" smtClean="0"/>
              <a:t>30</a:t>
            </a:fld>
            <a:endParaRPr lang="en-IN"/>
          </a:p>
        </p:txBody>
      </p:sp>
    </p:spTree>
    <p:extLst>
      <p:ext uri="{BB962C8B-B14F-4D97-AF65-F5344CB8AC3E}">
        <p14:creationId xmlns:p14="http://schemas.microsoft.com/office/powerpoint/2010/main" val="2316322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3DFD2-7F8E-88D6-E80A-6453AD1CE1A5}"/>
              </a:ext>
            </a:extLst>
          </p:cNvPr>
          <p:cNvSpPr>
            <a:spLocks noGrp="1"/>
          </p:cNvSpPr>
          <p:nvPr>
            <p:ph type="title"/>
          </p:nvPr>
        </p:nvSpPr>
        <p:spPr/>
        <p:txBody>
          <a:bodyPr>
            <a:normAutofit fontScale="90000"/>
          </a:bodyPr>
          <a:lstStyle/>
          <a:p>
            <a:r>
              <a:rPr lang="en-IN" b="1" dirty="0"/>
              <a:t>Part V – Violations </a:t>
            </a:r>
            <a:br>
              <a:rPr lang="en-IN" b="1" dirty="0"/>
            </a:br>
            <a:r>
              <a:rPr lang="en-IN" b="1" dirty="0"/>
              <a:t>(Section 351 to Section 353)</a:t>
            </a:r>
            <a:endParaRPr lang="en-IN" dirty="0"/>
          </a:p>
        </p:txBody>
      </p:sp>
      <p:sp>
        <p:nvSpPr>
          <p:cNvPr id="3" name="Content Placeholder 2">
            <a:extLst>
              <a:ext uri="{FF2B5EF4-FFF2-40B4-BE49-F238E27FC236}">
                <a16:creationId xmlns:a16="http://schemas.microsoft.com/office/drawing/2014/main" id="{A556893A-C329-C55E-29DA-E47685772A2D}"/>
              </a:ext>
            </a:extLst>
          </p:cNvPr>
          <p:cNvSpPr>
            <a:spLocks noGrp="1"/>
          </p:cNvSpPr>
          <p:nvPr>
            <p:ph idx="1"/>
          </p:nvPr>
        </p:nvSpPr>
        <p:spPr/>
        <p:txBody>
          <a:bodyPr>
            <a:normAutofit fontScale="47500" lnSpcReduction="20000"/>
          </a:bodyPr>
          <a:lstStyle/>
          <a:p>
            <a:pPr marL="0" indent="0" algn="ctr">
              <a:buNone/>
            </a:pPr>
            <a:r>
              <a:rPr lang="en-US" b="1" dirty="0"/>
              <a:t>Conditions U/s 353(3)</a:t>
            </a:r>
            <a:endParaRPr lang="en-US" dirty="0"/>
          </a:p>
          <a:p>
            <a:pPr marL="0" indent="0" algn="just">
              <a:buNone/>
            </a:pPr>
            <a:r>
              <a:rPr lang="en-US" b="1" dirty="0"/>
              <a:t>	</a:t>
            </a:r>
            <a:r>
              <a:rPr lang="en-US" dirty="0"/>
              <a:t>The expenditure will be computed subject to the following conditions: -</a:t>
            </a:r>
          </a:p>
          <a:p>
            <a:pPr algn="just">
              <a:buClrTx/>
              <a:buSzPct val="100000"/>
              <a:buFont typeface="Wingdings" panose="05000000000000000000" pitchFamily="2" charset="2"/>
              <a:buChar char="Ø"/>
            </a:pPr>
            <a:r>
              <a:rPr lang="en-IN" dirty="0"/>
              <a:t>The capital expenditure shall not be allowed;</a:t>
            </a:r>
          </a:p>
          <a:p>
            <a:pPr algn="just">
              <a:buClrTx/>
              <a:buSzPct val="100000"/>
              <a:buFont typeface="Wingdings" panose="05000000000000000000" pitchFamily="2" charset="2"/>
              <a:buChar char="Ø"/>
            </a:pPr>
            <a:r>
              <a:rPr lang="en-IN" dirty="0"/>
              <a:t>Such expenditure shall be entered in India;</a:t>
            </a:r>
          </a:p>
          <a:p>
            <a:pPr algn="just">
              <a:buClrTx/>
              <a:buSzPct val="100000"/>
              <a:buFont typeface="Wingdings" panose="05000000000000000000" pitchFamily="2" charset="2"/>
              <a:buChar char="Ø"/>
            </a:pPr>
            <a:r>
              <a:rPr lang="en-IN" dirty="0"/>
              <a:t>Such expenditure shall be for the objects of the registered NPO;</a:t>
            </a:r>
          </a:p>
          <a:p>
            <a:pPr algn="just">
              <a:buClrTx/>
              <a:buSzPct val="100000"/>
              <a:buFont typeface="Wingdings" panose="05000000000000000000" pitchFamily="2" charset="2"/>
              <a:buChar char="Ø"/>
            </a:pPr>
            <a:r>
              <a:rPr lang="en-IN" dirty="0"/>
              <a:t>Such expenditure is not made out of corpus standing to the credit of the registered NPO as on the end of the tax year immediately preceding the tax year for which such income is computed;</a:t>
            </a:r>
          </a:p>
          <a:p>
            <a:pPr algn="just">
              <a:buClrTx/>
              <a:buSzPct val="100000"/>
              <a:buFont typeface="Wingdings" panose="05000000000000000000" pitchFamily="2" charset="2"/>
              <a:buChar char="Ø"/>
            </a:pPr>
            <a:r>
              <a:rPr lang="en-IN" dirty="0"/>
              <a:t>Such expenditure is not out of any loan or borrowing;</a:t>
            </a:r>
          </a:p>
          <a:p>
            <a:pPr algn="just">
              <a:buClrTx/>
              <a:buSzPct val="100000"/>
              <a:buFont typeface="Wingdings" panose="05000000000000000000" pitchFamily="2" charset="2"/>
              <a:buChar char="Ø"/>
            </a:pPr>
            <a:r>
              <a:rPr lang="en-IN" dirty="0"/>
              <a:t>The sum so paid in cash does not exceed the prescribed limits;</a:t>
            </a:r>
          </a:p>
          <a:p>
            <a:pPr algn="just">
              <a:buClrTx/>
              <a:buSzPct val="100000"/>
              <a:buFont typeface="Wingdings" panose="05000000000000000000" pitchFamily="2" charset="2"/>
              <a:buChar char="Ø"/>
            </a:pPr>
            <a:r>
              <a:rPr lang="en-IN" dirty="0"/>
              <a:t>The tax has been duly deducted at source on such sums paid;</a:t>
            </a:r>
          </a:p>
          <a:p>
            <a:pPr algn="just">
              <a:buClrTx/>
              <a:buSzPct val="100000"/>
              <a:buFont typeface="Wingdings" panose="05000000000000000000" pitchFamily="2" charset="2"/>
              <a:buChar char="Ø"/>
            </a:pPr>
            <a:r>
              <a:rPr lang="en-US" dirty="0"/>
              <a:t>No allowance of depreciation if 100% application is claimed in the year acquisition;</a:t>
            </a:r>
          </a:p>
          <a:p>
            <a:pPr algn="just">
              <a:buClrTx/>
              <a:buSzPct val="100000"/>
              <a:buFont typeface="Wingdings" panose="05000000000000000000" pitchFamily="2" charset="2"/>
              <a:buChar char="Ø"/>
            </a:pPr>
            <a:r>
              <a:rPr lang="en-US" dirty="0"/>
              <a:t>No claim of set off or deduction or allowance of any excess application of any of the years preceding the tax year.</a:t>
            </a:r>
          </a:p>
          <a:p>
            <a:pPr algn="just">
              <a:buClrTx/>
              <a:buSzPct val="100000"/>
              <a:buFont typeface="Wingdings" panose="05000000000000000000" pitchFamily="2" charset="2"/>
              <a:buChar char="Ø"/>
            </a:pPr>
            <a:r>
              <a:rPr lang="en-US" dirty="0"/>
              <a:t>Such expenditure is not in the form of any contribution or donation to any person.</a:t>
            </a:r>
          </a:p>
        </p:txBody>
      </p:sp>
      <p:sp>
        <p:nvSpPr>
          <p:cNvPr id="4" name="Slide Number Placeholder 3">
            <a:extLst>
              <a:ext uri="{FF2B5EF4-FFF2-40B4-BE49-F238E27FC236}">
                <a16:creationId xmlns:a16="http://schemas.microsoft.com/office/drawing/2014/main" id="{81F3B5A8-8E3B-C9EC-EA40-2D4743AA99D6}"/>
              </a:ext>
            </a:extLst>
          </p:cNvPr>
          <p:cNvSpPr>
            <a:spLocks noGrp="1"/>
          </p:cNvSpPr>
          <p:nvPr>
            <p:ph type="sldNum" sz="quarter" idx="12"/>
          </p:nvPr>
        </p:nvSpPr>
        <p:spPr/>
        <p:txBody>
          <a:bodyPr/>
          <a:lstStyle/>
          <a:p>
            <a:fld id="{9DAD2DFA-8160-4885-AA80-7BB629E1A773}" type="slidenum">
              <a:rPr lang="en-IN" smtClean="0"/>
              <a:t>31</a:t>
            </a:fld>
            <a:endParaRPr lang="en-IN"/>
          </a:p>
        </p:txBody>
      </p:sp>
    </p:spTree>
    <p:extLst>
      <p:ext uri="{BB962C8B-B14F-4D97-AF65-F5344CB8AC3E}">
        <p14:creationId xmlns:p14="http://schemas.microsoft.com/office/powerpoint/2010/main" val="13211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FA41-59EC-0FD6-CBA6-406862F1381F}"/>
              </a:ext>
            </a:extLst>
          </p:cNvPr>
          <p:cNvSpPr>
            <a:spLocks noGrp="1"/>
          </p:cNvSpPr>
          <p:nvPr>
            <p:ph type="title"/>
          </p:nvPr>
        </p:nvSpPr>
        <p:spPr/>
        <p:txBody>
          <a:bodyPr/>
          <a:lstStyle/>
          <a:p>
            <a:r>
              <a:rPr lang="en-US" b="1" dirty="0"/>
              <a:t>Two Missing Things</a:t>
            </a:r>
            <a:endParaRPr lang="en-IN" b="1" dirty="0"/>
          </a:p>
        </p:txBody>
      </p:sp>
      <p:sp>
        <p:nvSpPr>
          <p:cNvPr id="3" name="Content Placeholder 2">
            <a:extLst>
              <a:ext uri="{FF2B5EF4-FFF2-40B4-BE49-F238E27FC236}">
                <a16:creationId xmlns:a16="http://schemas.microsoft.com/office/drawing/2014/main" id="{4A1F8C62-7FD7-6C52-5FDC-6C3C94608E54}"/>
              </a:ext>
            </a:extLst>
          </p:cNvPr>
          <p:cNvSpPr>
            <a:spLocks noGrp="1"/>
          </p:cNvSpPr>
          <p:nvPr>
            <p:ph idx="1"/>
          </p:nvPr>
        </p:nvSpPr>
        <p:spPr/>
        <p:txBody>
          <a:bodyPr/>
          <a:lstStyle/>
          <a:p>
            <a:pPr algn="just">
              <a:buClrTx/>
              <a:buSzPct val="100000"/>
              <a:buFont typeface="Wingdings" panose="05000000000000000000" pitchFamily="2" charset="2"/>
              <a:buChar char="Ø"/>
            </a:pPr>
            <a:r>
              <a:rPr lang="en-US" dirty="0"/>
              <a:t>The Income Tax Bill, 2025 is silent on: -</a:t>
            </a:r>
          </a:p>
          <a:p>
            <a:pPr algn="just">
              <a:buClrTx/>
              <a:buSzPct val="100000"/>
              <a:buFont typeface="Wingdings" panose="05000000000000000000" pitchFamily="2" charset="2"/>
              <a:buChar char="v"/>
            </a:pPr>
            <a:r>
              <a:rPr lang="en-US" dirty="0"/>
              <a:t>The tax on Capital Gains; &amp;</a:t>
            </a:r>
          </a:p>
          <a:p>
            <a:pPr algn="just">
              <a:buClrTx/>
              <a:buSzPct val="100000"/>
              <a:buFont typeface="Wingdings" panose="05000000000000000000" pitchFamily="2" charset="2"/>
              <a:buChar char="v"/>
            </a:pPr>
            <a:r>
              <a:rPr lang="en-US" dirty="0"/>
              <a:t>The transition provision U/s 536(2)(f) is silent in respect of income deemed to be applied vide Form 9A.</a:t>
            </a:r>
            <a:endParaRPr lang="en-IN" dirty="0"/>
          </a:p>
        </p:txBody>
      </p:sp>
      <p:sp>
        <p:nvSpPr>
          <p:cNvPr id="4" name="Slide Number Placeholder 3">
            <a:extLst>
              <a:ext uri="{FF2B5EF4-FFF2-40B4-BE49-F238E27FC236}">
                <a16:creationId xmlns:a16="http://schemas.microsoft.com/office/drawing/2014/main" id="{FA7A100B-4CCF-61FD-3E81-ED59250B5526}"/>
              </a:ext>
            </a:extLst>
          </p:cNvPr>
          <p:cNvSpPr>
            <a:spLocks noGrp="1"/>
          </p:cNvSpPr>
          <p:nvPr>
            <p:ph type="sldNum" sz="quarter" idx="12"/>
          </p:nvPr>
        </p:nvSpPr>
        <p:spPr/>
        <p:txBody>
          <a:bodyPr/>
          <a:lstStyle/>
          <a:p>
            <a:fld id="{9DAD2DFA-8160-4885-AA80-7BB629E1A773}" type="slidenum">
              <a:rPr lang="en-IN" smtClean="0"/>
              <a:t>32</a:t>
            </a:fld>
            <a:endParaRPr lang="en-IN"/>
          </a:p>
        </p:txBody>
      </p:sp>
    </p:spTree>
    <p:extLst>
      <p:ext uri="{BB962C8B-B14F-4D97-AF65-F5344CB8AC3E}">
        <p14:creationId xmlns:p14="http://schemas.microsoft.com/office/powerpoint/2010/main" val="26867302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D0D24-AB5D-6CEC-E405-95EEB59F8E1C}"/>
              </a:ext>
            </a:extLst>
          </p:cNvPr>
          <p:cNvSpPr>
            <a:spLocks noGrp="1"/>
          </p:cNvSpPr>
          <p:nvPr>
            <p:ph type="title"/>
          </p:nvPr>
        </p:nvSpPr>
        <p:spPr/>
        <p:txBody>
          <a:bodyPr>
            <a:normAutofit fontScale="90000"/>
          </a:bodyPr>
          <a:lstStyle/>
          <a:p>
            <a:r>
              <a:rPr lang="en-US" b="1" dirty="0"/>
              <a:t>Message to taxpayers &amp; tax professionals</a:t>
            </a:r>
            <a:endParaRPr lang="en-IN" b="1" dirty="0"/>
          </a:p>
        </p:txBody>
      </p:sp>
      <p:sp>
        <p:nvSpPr>
          <p:cNvPr id="3" name="Content Placeholder 2">
            <a:extLst>
              <a:ext uri="{FF2B5EF4-FFF2-40B4-BE49-F238E27FC236}">
                <a16:creationId xmlns:a16="http://schemas.microsoft.com/office/drawing/2014/main" id="{5B1BDD46-DF36-CBE0-D327-4441F3EBEB9C}"/>
              </a:ext>
            </a:extLst>
          </p:cNvPr>
          <p:cNvSpPr>
            <a:spLocks noGrp="1"/>
          </p:cNvSpPr>
          <p:nvPr>
            <p:ph idx="1"/>
          </p:nvPr>
        </p:nvSpPr>
        <p:spPr/>
        <p:txBody>
          <a:bodyPr/>
          <a:lstStyle/>
          <a:p>
            <a:pPr marL="0" indent="0">
              <a:buNone/>
            </a:pPr>
            <a:r>
              <a:rPr lang="en-US" dirty="0"/>
              <a:t>	</a:t>
            </a:r>
            <a:r>
              <a:rPr lang="en-US" b="1" dirty="0"/>
              <a:t>“We must accept finite disappointment, but never lose infinite hope”</a:t>
            </a:r>
          </a:p>
          <a:p>
            <a:pPr marL="0" indent="0" algn="r">
              <a:buNone/>
            </a:pPr>
            <a:r>
              <a:rPr lang="en-US" b="1" dirty="0"/>
              <a:t>				- Martin Luther King Jr.</a:t>
            </a:r>
            <a:endParaRPr lang="en-IN" dirty="0"/>
          </a:p>
        </p:txBody>
      </p:sp>
      <p:sp>
        <p:nvSpPr>
          <p:cNvPr id="4" name="Slide Number Placeholder 3">
            <a:extLst>
              <a:ext uri="{FF2B5EF4-FFF2-40B4-BE49-F238E27FC236}">
                <a16:creationId xmlns:a16="http://schemas.microsoft.com/office/drawing/2014/main" id="{6CF9F763-320B-562D-A9AC-67BEBAA7F4CD}"/>
              </a:ext>
            </a:extLst>
          </p:cNvPr>
          <p:cNvSpPr>
            <a:spLocks noGrp="1"/>
          </p:cNvSpPr>
          <p:nvPr>
            <p:ph type="sldNum" sz="quarter" idx="12"/>
          </p:nvPr>
        </p:nvSpPr>
        <p:spPr/>
        <p:txBody>
          <a:bodyPr/>
          <a:lstStyle/>
          <a:p>
            <a:fld id="{9DAD2DFA-8160-4885-AA80-7BB629E1A773}" type="slidenum">
              <a:rPr lang="en-IN" smtClean="0"/>
              <a:t>33</a:t>
            </a:fld>
            <a:endParaRPr lang="en-IN"/>
          </a:p>
        </p:txBody>
      </p:sp>
    </p:spTree>
    <p:extLst>
      <p:ext uri="{BB962C8B-B14F-4D97-AF65-F5344CB8AC3E}">
        <p14:creationId xmlns:p14="http://schemas.microsoft.com/office/powerpoint/2010/main" val="102600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6B3B8D-58FA-48E8-8062-37C06D7647E4}"/>
              </a:ext>
            </a:extLst>
          </p:cNvPr>
          <p:cNvSpPr>
            <a:spLocks noGrp="1"/>
          </p:cNvSpPr>
          <p:nvPr>
            <p:ph type="ctrTitle"/>
          </p:nvPr>
        </p:nvSpPr>
        <p:spPr/>
        <p:txBody>
          <a:bodyPr/>
          <a:lstStyle/>
          <a:p>
            <a:r>
              <a:rPr lang="en-US" dirty="0"/>
              <a:t>Questions</a:t>
            </a:r>
            <a:endParaRPr lang="en-IN" dirty="0"/>
          </a:p>
        </p:txBody>
      </p:sp>
      <p:sp>
        <p:nvSpPr>
          <p:cNvPr id="5" name="Subtitle 4">
            <a:extLst>
              <a:ext uri="{FF2B5EF4-FFF2-40B4-BE49-F238E27FC236}">
                <a16:creationId xmlns:a16="http://schemas.microsoft.com/office/drawing/2014/main" id="{5BA406DF-69B4-4860-ABA0-FC3317A10AA6}"/>
              </a:ext>
            </a:extLst>
          </p:cNvPr>
          <p:cNvSpPr>
            <a:spLocks noGrp="1"/>
          </p:cNvSpPr>
          <p:nvPr>
            <p:ph type="subTitle" idx="1"/>
          </p:nvPr>
        </p:nvSpPr>
        <p:spPr/>
        <p:txBody>
          <a:bodyPr/>
          <a:lstStyle/>
          <a:p>
            <a:endParaRPr lang="en-IN"/>
          </a:p>
        </p:txBody>
      </p:sp>
    </p:spTree>
    <p:extLst>
      <p:ext uri="{BB962C8B-B14F-4D97-AF65-F5344CB8AC3E}">
        <p14:creationId xmlns:p14="http://schemas.microsoft.com/office/powerpoint/2010/main" val="36678605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AE6F32-A5B7-4729-AD84-2DF740B50250}"/>
              </a:ext>
            </a:extLst>
          </p:cNvPr>
          <p:cNvSpPr>
            <a:spLocks noGrp="1"/>
          </p:cNvSpPr>
          <p:nvPr>
            <p:ph type="title"/>
          </p:nvPr>
        </p:nvSpPr>
        <p:spPr/>
        <p:txBody>
          <a:bodyPr anchor="ctr"/>
          <a:lstStyle/>
          <a:p>
            <a:r>
              <a:rPr lang="en-US" dirty="0"/>
              <a:t>THANK YOU</a:t>
            </a:r>
            <a:endParaRPr lang="en-IN" dirty="0"/>
          </a:p>
        </p:txBody>
      </p:sp>
      <p:sp>
        <p:nvSpPr>
          <p:cNvPr id="5" name="Text Placeholder 4">
            <a:extLst>
              <a:ext uri="{FF2B5EF4-FFF2-40B4-BE49-F238E27FC236}">
                <a16:creationId xmlns:a16="http://schemas.microsoft.com/office/drawing/2014/main" id="{09BE329E-9637-4625-87E5-F7C4A4FDBCE1}"/>
              </a:ext>
            </a:extLst>
          </p:cNvPr>
          <p:cNvSpPr>
            <a:spLocks noGrp="1"/>
          </p:cNvSpPr>
          <p:nvPr>
            <p:ph type="body" idx="1"/>
          </p:nvPr>
        </p:nvSpPr>
        <p:spPr/>
        <p:txBody>
          <a:bodyPr>
            <a:noAutofit/>
          </a:bodyPr>
          <a:lstStyle/>
          <a:p>
            <a:r>
              <a:rPr lang="en-US" sz="1400" dirty="0"/>
              <a:t>CA Pranav Ashtikar</a:t>
            </a:r>
          </a:p>
          <a:p>
            <a:r>
              <a:rPr lang="en-US" sz="1400" dirty="0"/>
              <a:t>Nagpur</a:t>
            </a:r>
          </a:p>
          <a:p>
            <a:r>
              <a:rPr lang="en-US" sz="1400" dirty="0"/>
              <a:t>Mob. No. 8956005901, 9579404594</a:t>
            </a:r>
          </a:p>
          <a:p>
            <a:r>
              <a:rPr lang="en-US" sz="1400" dirty="0"/>
              <a:t>E-Mail – pranav@kelkarcoca.com</a:t>
            </a:r>
            <a:endParaRPr lang="en-IN" sz="1400" dirty="0"/>
          </a:p>
          <a:p>
            <a:endParaRPr lang="en-IN" sz="1400" dirty="0">
              <a:latin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6FF146CA-F796-4172-87C5-AF1DC6AEA6DA}"/>
              </a:ext>
            </a:extLst>
          </p:cNvPr>
          <p:cNvSpPr>
            <a:spLocks noGrp="1"/>
          </p:cNvSpPr>
          <p:nvPr>
            <p:ph type="sldNum" sz="quarter" idx="12"/>
          </p:nvPr>
        </p:nvSpPr>
        <p:spPr/>
        <p:txBody>
          <a:bodyPr/>
          <a:lstStyle/>
          <a:p>
            <a:fld id="{9DAD2DFA-8160-4885-AA80-7BB629E1A773}" type="slidenum">
              <a:rPr lang="en-IN" smtClean="0"/>
              <a:t>35</a:t>
            </a:fld>
            <a:endParaRPr lang="en-IN"/>
          </a:p>
        </p:txBody>
      </p:sp>
    </p:spTree>
    <p:extLst>
      <p:ext uri="{BB962C8B-B14F-4D97-AF65-F5344CB8AC3E}">
        <p14:creationId xmlns:p14="http://schemas.microsoft.com/office/powerpoint/2010/main" val="3030974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EC73-FF89-4E7A-A347-365093AE2209}"/>
              </a:ext>
            </a:extLst>
          </p:cNvPr>
          <p:cNvSpPr>
            <a:spLocks noGrp="1"/>
          </p:cNvSpPr>
          <p:nvPr>
            <p:ph type="title"/>
          </p:nvPr>
        </p:nvSpPr>
        <p:spPr/>
        <p:txBody>
          <a:bodyPr>
            <a:normAutofit fontScale="90000"/>
          </a:bodyPr>
          <a:lstStyle/>
          <a:p>
            <a:r>
              <a:rPr lang="en-US" b="1" dirty="0">
                <a:cs typeface="Times New Roman" panose="02020603050405020304" pitchFamily="18" charset="0"/>
              </a:rPr>
              <a:t>Why the entities for “Charitable or Religious” purposes are so important?</a:t>
            </a:r>
            <a:endParaRPr lang="en-IN" b="1" dirty="0">
              <a:cs typeface="Times New Roman" panose="02020603050405020304" pitchFamily="18" charset="0"/>
            </a:endParaRPr>
          </a:p>
        </p:txBody>
      </p:sp>
      <p:sp>
        <p:nvSpPr>
          <p:cNvPr id="3" name="Content Placeholder 2">
            <a:extLst>
              <a:ext uri="{FF2B5EF4-FFF2-40B4-BE49-F238E27FC236}">
                <a16:creationId xmlns:a16="http://schemas.microsoft.com/office/drawing/2014/main" id="{785EAFE8-AC32-45D1-8250-1E1246B97727}"/>
              </a:ext>
            </a:extLst>
          </p:cNvPr>
          <p:cNvSpPr>
            <a:spLocks noGrp="1"/>
          </p:cNvSpPr>
          <p:nvPr>
            <p:ph idx="1"/>
          </p:nvPr>
        </p:nvSpPr>
        <p:spPr>
          <a:xfrm>
            <a:off x="1248750" y="2556932"/>
            <a:ext cx="9601196" cy="3318936"/>
          </a:xfrm>
        </p:spPr>
        <p:txBody>
          <a:bodyPr>
            <a:normAutofit/>
          </a:bodyPr>
          <a:lstStyle/>
          <a:p>
            <a:pPr algn="just">
              <a:buClrTx/>
            </a:pPr>
            <a:r>
              <a:rPr lang="en-US" dirty="0">
                <a:cs typeface="Times New Roman" panose="02020603050405020304" pitchFamily="18" charset="0"/>
              </a:rPr>
              <a:t>The total number of returns electronically filed by such entities till 30.11.2024 for the AY 2023-24 was 2,50,682;</a:t>
            </a:r>
          </a:p>
          <a:p>
            <a:pPr algn="just">
              <a:buClrTx/>
            </a:pPr>
            <a:r>
              <a:rPr lang="en-US" dirty="0">
                <a:cs typeface="Times New Roman" panose="02020603050405020304" pitchFamily="18" charset="0"/>
              </a:rPr>
              <a:t>The total amount applied by such entities for charitable &amp; religious purposes during the FY 2022-23 was Rs. 10,01,572.04 crores.</a:t>
            </a:r>
            <a:endParaRPr lang="en-IN" dirty="0">
              <a:cs typeface="Times New Roman" panose="02020603050405020304" pitchFamily="18" charset="0"/>
            </a:endParaRPr>
          </a:p>
        </p:txBody>
      </p:sp>
      <p:sp>
        <p:nvSpPr>
          <p:cNvPr id="4" name="Slide Number Placeholder 3">
            <a:extLst>
              <a:ext uri="{FF2B5EF4-FFF2-40B4-BE49-F238E27FC236}">
                <a16:creationId xmlns:a16="http://schemas.microsoft.com/office/drawing/2014/main" id="{A1072115-363D-432A-8905-B1A791DA4330}"/>
              </a:ext>
            </a:extLst>
          </p:cNvPr>
          <p:cNvSpPr>
            <a:spLocks noGrp="1"/>
          </p:cNvSpPr>
          <p:nvPr>
            <p:ph type="sldNum" sz="quarter" idx="12"/>
          </p:nvPr>
        </p:nvSpPr>
        <p:spPr/>
        <p:txBody>
          <a:bodyPr/>
          <a:lstStyle/>
          <a:p>
            <a:fld id="{9DAD2DFA-8160-4885-AA80-7BB629E1A773}" type="slidenum">
              <a:rPr lang="en-IN" smtClean="0"/>
              <a:t>4</a:t>
            </a:fld>
            <a:endParaRPr lang="en-IN"/>
          </a:p>
        </p:txBody>
      </p:sp>
    </p:spTree>
    <p:extLst>
      <p:ext uri="{BB962C8B-B14F-4D97-AF65-F5344CB8AC3E}">
        <p14:creationId xmlns:p14="http://schemas.microsoft.com/office/powerpoint/2010/main" val="1235282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0D62A-2F15-451D-9C40-BAEEB6C61A7C}"/>
              </a:ext>
            </a:extLst>
          </p:cNvPr>
          <p:cNvSpPr>
            <a:spLocks noGrp="1"/>
          </p:cNvSpPr>
          <p:nvPr>
            <p:ph type="title"/>
          </p:nvPr>
        </p:nvSpPr>
        <p:spPr/>
        <p:txBody>
          <a:bodyPr/>
          <a:lstStyle/>
          <a:p>
            <a:r>
              <a:rPr lang="en-US" b="1" dirty="0"/>
              <a:t>Challenges in the Income Tax Act, 1961</a:t>
            </a:r>
            <a:endParaRPr lang="en-IN" b="1" dirty="0"/>
          </a:p>
        </p:txBody>
      </p:sp>
      <p:sp>
        <p:nvSpPr>
          <p:cNvPr id="3" name="Content Placeholder 2">
            <a:extLst>
              <a:ext uri="{FF2B5EF4-FFF2-40B4-BE49-F238E27FC236}">
                <a16:creationId xmlns:a16="http://schemas.microsoft.com/office/drawing/2014/main" id="{ADBBC245-995F-A8C1-E892-96ADDB7E166D}"/>
              </a:ext>
            </a:extLst>
          </p:cNvPr>
          <p:cNvSpPr>
            <a:spLocks noGrp="1"/>
          </p:cNvSpPr>
          <p:nvPr>
            <p:ph idx="1"/>
          </p:nvPr>
        </p:nvSpPr>
        <p:spPr/>
        <p:txBody>
          <a:bodyPr/>
          <a:lstStyle/>
          <a:p>
            <a:pPr algn="just"/>
            <a:r>
              <a:rPr lang="en-US" dirty="0"/>
              <a:t>Since the provisions are spread across Chapters, there are several cross references;</a:t>
            </a:r>
          </a:p>
          <a:p>
            <a:pPr algn="just"/>
            <a:r>
              <a:rPr lang="en-US" dirty="0"/>
              <a:t>Since the provisions related to the registered NPOs evolved with time, several amendments have been brought to the present Act in the form of explanations &amp; provisos which make them difficult to read.  Presently, in section 11 itself, there are 13 explanations &amp; 16 provisos.</a:t>
            </a:r>
          </a:p>
          <a:p>
            <a:pPr algn="just"/>
            <a:r>
              <a:rPr lang="en-US" dirty="0"/>
              <a:t>The interplay of different provisos &amp; explanations makes it quite difficult to understand.</a:t>
            </a:r>
            <a:endParaRPr lang="en-IN" dirty="0"/>
          </a:p>
        </p:txBody>
      </p:sp>
      <p:sp>
        <p:nvSpPr>
          <p:cNvPr id="4" name="Slide Number Placeholder 3">
            <a:extLst>
              <a:ext uri="{FF2B5EF4-FFF2-40B4-BE49-F238E27FC236}">
                <a16:creationId xmlns:a16="http://schemas.microsoft.com/office/drawing/2014/main" id="{6EE2F412-D004-E3DD-BF8C-F7C7C981E0FC}"/>
              </a:ext>
            </a:extLst>
          </p:cNvPr>
          <p:cNvSpPr>
            <a:spLocks noGrp="1"/>
          </p:cNvSpPr>
          <p:nvPr>
            <p:ph type="sldNum" sz="quarter" idx="12"/>
          </p:nvPr>
        </p:nvSpPr>
        <p:spPr/>
        <p:txBody>
          <a:bodyPr/>
          <a:lstStyle/>
          <a:p>
            <a:fld id="{9DAD2DFA-8160-4885-AA80-7BB629E1A773}" type="slidenum">
              <a:rPr lang="en-IN" smtClean="0"/>
              <a:t>5</a:t>
            </a:fld>
            <a:endParaRPr lang="en-IN"/>
          </a:p>
        </p:txBody>
      </p:sp>
    </p:spTree>
    <p:extLst>
      <p:ext uri="{BB962C8B-B14F-4D97-AF65-F5344CB8AC3E}">
        <p14:creationId xmlns:p14="http://schemas.microsoft.com/office/powerpoint/2010/main" val="24378743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71C3B-C1C6-E630-34C4-4D793DCD3DB9}"/>
              </a:ext>
            </a:extLst>
          </p:cNvPr>
          <p:cNvSpPr>
            <a:spLocks noGrp="1"/>
          </p:cNvSpPr>
          <p:nvPr>
            <p:ph type="title"/>
          </p:nvPr>
        </p:nvSpPr>
        <p:spPr/>
        <p:txBody>
          <a:bodyPr>
            <a:normAutofit fontScale="90000"/>
          </a:bodyPr>
          <a:lstStyle/>
          <a:p>
            <a:r>
              <a:rPr lang="en-US" b="1" dirty="0"/>
              <a:t>Charitable Purpose [Section 2(23) of Income Tax Bill, 2025]</a:t>
            </a:r>
            <a:endParaRPr lang="en-IN" b="1" dirty="0"/>
          </a:p>
        </p:txBody>
      </p:sp>
      <p:sp>
        <p:nvSpPr>
          <p:cNvPr id="3" name="Content Placeholder 2">
            <a:extLst>
              <a:ext uri="{FF2B5EF4-FFF2-40B4-BE49-F238E27FC236}">
                <a16:creationId xmlns:a16="http://schemas.microsoft.com/office/drawing/2014/main" id="{81E44DB9-8246-71B3-61CD-3C122ADEA49A}"/>
              </a:ext>
            </a:extLst>
          </p:cNvPr>
          <p:cNvSpPr>
            <a:spLocks noGrp="1"/>
          </p:cNvSpPr>
          <p:nvPr>
            <p:ph idx="1"/>
          </p:nvPr>
        </p:nvSpPr>
        <p:spPr/>
        <p:txBody>
          <a:bodyPr>
            <a:normAutofit fontScale="92500" lnSpcReduction="20000"/>
          </a:bodyPr>
          <a:lstStyle/>
          <a:p>
            <a:pPr marL="0" indent="0">
              <a:buNone/>
            </a:pPr>
            <a:r>
              <a:rPr lang="en-US" dirty="0"/>
              <a:t>	It includes: -</a:t>
            </a:r>
          </a:p>
          <a:p>
            <a:pPr>
              <a:buClrTx/>
              <a:buSzPct val="100000"/>
              <a:buFont typeface="Wingdings" panose="05000000000000000000" pitchFamily="2" charset="2"/>
              <a:buChar char="Ø"/>
            </a:pPr>
            <a:r>
              <a:rPr lang="en-US" dirty="0"/>
              <a:t>Relief to poor;</a:t>
            </a:r>
          </a:p>
          <a:p>
            <a:pPr>
              <a:buClrTx/>
              <a:buSzPct val="100000"/>
              <a:buFont typeface="Wingdings" panose="05000000000000000000" pitchFamily="2" charset="2"/>
              <a:buChar char="Ø"/>
            </a:pPr>
            <a:r>
              <a:rPr lang="en-US" dirty="0"/>
              <a:t>Education;</a:t>
            </a:r>
          </a:p>
          <a:p>
            <a:pPr>
              <a:buClrTx/>
              <a:buSzPct val="100000"/>
              <a:buFont typeface="Wingdings" panose="05000000000000000000" pitchFamily="2" charset="2"/>
              <a:buChar char="Ø"/>
            </a:pPr>
            <a:r>
              <a:rPr lang="en-US" dirty="0"/>
              <a:t>Yoga;</a:t>
            </a:r>
          </a:p>
          <a:p>
            <a:pPr>
              <a:buClrTx/>
              <a:buSzPct val="100000"/>
              <a:buFont typeface="Wingdings" panose="05000000000000000000" pitchFamily="2" charset="2"/>
              <a:buChar char="Ø"/>
            </a:pPr>
            <a:r>
              <a:rPr lang="en-US" dirty="0"/>
              <a:t>Medical relief;</a:t>
            </a:r>
          </a:p>
          <a:p>
            <a:pPr>
              <a:buClrTx/>
              <a:buSzPct val="100000"/>
              <a:buFont typeface="Wingdings" panose="05000000000000000000" pitchFamily="2" charset="2"/>
              <a:buChar char="Ø"/>
            </a:pPr>
            <a:r>
              <a:rPr lang="en-US" dirty="0"/>
              <a:t>Preservation of environment (including watersheds, forests &amp; wildlife);</a:t>
            </a:r>
          </a:p>
          <a:p>
            <a:pPr>
              <a:buClrTx/>
              <a:buSzPct val="100000"/>
              <a:buFont typeface="Wingdings" panose="05000000000000000000" pitchFamily="2" charset="2"/>
              <a:buChar char="Ø"/>
            </a:pPr>
            <a:r>
              <a:rPr lang="en-US" dirty="0"/>
              <a:t>Preservation of monuments or places or objects of artistic or historic interest;</a:t>
            </a:r>
          </a:p>
          <a:p>
            <a:pPr>
              <a:buClrTx/>
              <a:buSzPct val="100000"/>
              <a:buFont typeface="Wingdings" panose="05000000000000000000" pitchFamily="2" charset="2"/>
              <a:buChar char="Ø"/>
            </a:pPr>
            <a:r>
              <a:rPr lang="en-US" dirty="0"/>
              <a:t>The advancement of any other object of general public utility.</a:t>
            </a:r>
          </a:p>
        </p:txBody>
      </p:sp>
      <p:sp>
        <p:nvSpPr>
          <p:cNvPr id="4" name="Slide Number Placeholder 3">
            <a:extLst>
              <a:ext uri="{FF2B5EF4-FFF2-40B4-BE49-F238E27FC236}">
                <a16:creationId xmlns:a16="http://schemas.microsoft.com/office/drawing/2014/main" id="{C76C1AE9-763B-746C-9A25-CD3F2C8758DE}"/>
              </a:ext>
            </a:extLst>
          </p:cNvPr>
          <p:cNvSpPr>
            <a:spLocks noGrp="1"/>
          </p:cNvSpPr>
          <p:nvPr>
            <p:ph type="sldNum" sz="quarter" idx="12"/>
          </p:nvPr>
        </p:nvSpPr>
        <p:spPr/>
        <p:txBody>
          <a:bodyPr/>
          <a:lstStyle/>
          <a:p>
            <a:fld id="{9DAD2DFA-8160-4885-AA80-7BB629E1A773}" type="slidenum">
              <a:rPr lang="en-IN" smtClean="0"/>
              <a:t>6</a:t>
            </a:fld>
            <a:endParaRPr lang="en-IN"/>
          </a:p>
        </p:txBody>
      </p:sp>
    </p:spTree>
    <p:extLst>
      <p:ext uri="{BB962C8B-B14F-4D97-AF65-F5344CB8AC3E}">
        <p14:creationId xmlns:p14="http://schemas.microsoft.com/office/powerpoint/2010/main" val="107780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2166B-3CAE-02BC-7EC9-C834D0B473B4}"/>
              </a:ext>
            </a:extLst>
          </p:cNvPr>
          <p:cNvSpPr>
            <a:spLocks noGrp="1"/>
          </p:cNvSpPr>
          <p:nvPr>
            <p:ph type="title"/>
          </p:nvPr>
        </p:nvSpPr>
        <p:spPr/>
        <p:txBody>
          <a:bodyPr>
            <a:normAutofit fontScale="90000"/>
          </a:bodyPr>
          <a:lstStyle/>
          <a:p>
            <a:r>
              <a:rPr lang="en-US" b="1" dirty="0"/>
              <a:t>Structure of Special Provisions for NPOs</a:t>
            </a:r>
            <a:endParaRPr lang="en-IN" b="1" dirty="0"/>
          </a:p>
        </p:txBody>
      </p:sp>
      <p:sp>
        <p:nvSpPr>
          <p:cNvPr id="3" name="Content Placeholder 2">
            <a:extLst>
              <a:ext uri="{FF2B5EF4-FFF2-40B4-BE49-F238E27FC236}">
                <a16:creationId xmlns:a16="http://schemas.microsoft.com/office/drawing/2014/main" id="{76ECDE64-2353-1A22-B18A-5442FE3DF973}"/>
              </a:ext>
            </a:extLst>
          </p:cNvPr>
          <p:cNvSpPr>
            <a:spLocks noGrp="1"/>
          </p:cNvSpPr>
          <p:nvPr>
            <p:ph idx="1"/>
          </p:nvPr>
        </p:nvSpPr>
        <p:spPr/>
        <p:txBody>
          <a:bodyPr>
            <a:normAutofit fontScale="92500" lnSpcReduction="20000"/>
          </a:bodyPr>
          <a:lstStyle/>
          <a:p>
            <a:pPr marL="0" indent="0" algn="just">
              <a:buNone/>
            </a:pPr>
            <a:r>
              <a:rPr lang="en-US" dirty="0"/>
              <a:t>	The special provisions for registered NPOs has been classified in following parts: -</a:t>
            </a:r>
          </a:p>
          <a:p>
            <a:pPr algn="just">
              <a:buClrTx/>
              <a:buSzPct val="100000"/>
              <a:buFont typeface="Wingdings" panose="05000000000000000000" pitchFamily="2" charset="2"/>
              <a:buChar char="Ø"/>
            </a:pPr>
            <a:r>
              <a:rPr lang="en-US" dirty="0"/>
              <a:t>Part I – Registration (Section 332 &amp; Section 333)</a:t>
            </a:r>
            <a:r>
              <a:rPr lang="en-IN" dirty="0"/>
              <a:t>;</a:t>
            </a:r>
          </a:p>
          <a:p>
            <a:pPr algn="just">
              <a:buClrTx/>
              <a:buSzPct val="100000"/>
              <a:buFont typeface="Wingdings" panose="05000000000000000000" pitchFamily="2" charset="2"/>
              <a:buChar char="Ø"/>
            </a:pPr>
            <a:r>
              <a:rPr lang="en-IN" dirty="0"/>
              <a:t>Part II – Income of the registered NPO (Section 334 to Section 343);</a:t>
            </a:r>
          </a:p>
          <a:p>
            <a:pPr algn="just">
              <a:buClrTx/>
              <a:buSzPct val="100000"/>
              <a:buFont typeface="Wingdings" panose="05000000000000000000" pitchFamily="2" charset="2"/>
              <a:buChar char="Ø"/>
            </a:pPr>
            <a:r>
              <a:rPr lang="en-IN" dirty="0"/>
              <a:t>Part III – Commercial Activities by registered NPOs (Section 344 to Section 346);</a:t>
            </a:r>
          </a:p>
          <a:p>
            <a:pPr algn="just">
              <a:buClrTx/>
              <a:buSzPct val="100000"/>
              <a:buFont typeface="Wingdings" panose="05000000000000000000" pitchFamily="2" charset="2"/>
              <a:buChar char="Ø"/>
            </a:pPr>
            <a:r>
              <a:rPr lang="en-IN" dirty="0"/>
              <a:t>Part IV – Compliances (Section 347 to Section 350);</a:t>
            </a:r>
          </a:p>
          <a:p>
            <a:pPr algn="just">
              <a:buClrTx/>
              <a:buSzPct val="100000"/>
              <a:buFont typeface="Wingdings" panose="05000000000000000000" pitchFamily="2" charset="2"/>
              <a:buChar char="Ø"/>
            </a:pPr>
            <a:r>
              <a:rPr lang="en-IN" dirty="0"/>
              <a:t>Part V – Violations (Section 351 to Section 353);</a:t>
            </a:r>
          </a:p>
          <a:p>
            <a:pPr algn="just">
              <a:buClrTx/>
              <a:buSzPct val="100000"/>
              <a:buFont typeface="Wingdings" panose="05000000000000000000" pitchFamily="2" charset="2"/>
              <a:buChar char="Ø"/>
            </a:pPr>
            <a:r>
              <a:rPr lang="en-IN" dirty="0"/>
              <a:t>Part VI – Approval for purpose of deduction U/s 133(1)(b)(ii) (Section 354);</a:t>
            </a:r>
          </a:p>
          <a:p>
            <a:pPr algn="just">
              <a:buClrTx/>
              <a:buSzPct val="100000"/>
              <a:buFont typeface="Wingdings" panose="05000000000000000000" pitchFamily="2" charset="2"/>
              <a:buChar char="Ø"/>
            </a:pPr>
            <a:r>
              <a:rPr lang="en-US" dirty="0"/>
              <a:t>Part VII – Interpretation (Section 355).</a:t>
            </a:r>
          </a:p>
        </p:txBody>
      </p:sp>
      <p:sp>
        <p:nvSpPr>
          <p:cNvPr id="4" name="Slide Number Placeholder 3">
            <a:extLst>
              <a:ext uri="{FF2B5EF4-FFF2-40B4-BE49-F238E27FC236}">
                <a16:creationId xmlns:a16="http://schemas.microsoft.com/office/drawing/2014/main" id="{703214D9-1721-52C8-2A19-DA87BC40A0D6}"/>
              </a:ext>
            </a:extLst>
          </p:cNvPr>
          <p:cNvSpPr>
            <a:spLocks noGrp="1"/>
          </p:cNvSpPr>
          <p:nvPr>
            <p:ph type="sldNum" sz="quarter" idx="12"/>
          </p:nvPr>
        </p:nvSpPr>
        <p:spPr/>
        <p:txBody>
          <a:bodyPr/>
          <a:lstStyle/>
          <a:p>
            <a:fld id="{9DAD2DFA-8160-4885-AA80-7BB629E1A773}" type="slidenum">
              <a:rPr lang="en-IN" smtClean="0"/>
              <a:t>7</a:t>
            </a:fld>
            <a:endParaRPr lang="en-IN"/>
          </a:p>
        </p:txBody>
      </p:sp>
    </p:spTree>
    <p:extLst>
      <p:ext uri="{BB962C8B-B14F-4D97-AF65-F5344CB8AC3E}">
        <p14:creationId xmlns:p14="http://schemas.microsoft.com/office/powerpoint/2010/main" val="1573000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09A2D-2DCF-1E67-706F-F691E0F9BD1B}"/>
              </a:ext>
            </a:extLst>
          </p:cNvPr>
          <p:cNvSpPr>
            <a:spLocks noGrp="1"/>
          </p:cNvSpPr>
          <p:nvPr>
            <p:ph type="title"/>
          </p:nvPr>
        </p:nvSpPr>
        <p:spPr/>
        <p:txBody>
          <a:bodyPr>
            <a:normAutofit/>
          </a:bodyPr>
          <a:lstStyle/>
          <a:p>
            <a:r>
              <a:rPr lang="en-US" sz="3600" b="1" dirty="0"/>
              <a:t>Part I – Registration (Section 332 &amp; Section 333)</a:t>
            </a:r>
            <a:endParaRPr lang="en-IN" sz="3600" b="1" dirty="0"/>
          </a:p>
        </p:txBody>
      </p:sp>
      <p:sp>
        <p:nvSpPr>
          <p:cNvPr id="3" name="Content Placeholder 2">
            <a:extLst>
              <a:ext uri="{FF2B5EF4-FFF2-40B4-BE49-F238E27FC236}">
                <a16:creationId xmlns:a16="http://schemas.microsoft.com/office/drawing/2014/main" id="{04F8B1E5-7B42-79D0-EE1E-CC7B3401774B}"/>
              </a:ext>
            </a:extLst>
          </p:cNvPr>
          <p:cNvSpPr>
            <a:spLocks noGrp="1"/>
          </p:cNvSpPr>
          <p:nvPr>
            <p:ph idx="1"/>
          </p:nvPr>
        </p:nvSpPr>
        <p:spPr/>
        <p:txBody>
          <a:bodyPr>
            <a:normAutofit fontScale="77500" lnSpcReduction="20000"/>
          </a:bodyPr>
          <a:lstStyle/>
          <a:p>
            <a:pPr marL="457200" indent="-457200">
              <a:buClrTx/>
              <a:buSzPct val="100000"/>
              <a:buFont typeface="+mj-lt"/>
              <a:buAutoNum type="arabicParenR"/>
            </a:pPr>
            <a:r>
              <a:rPr lang="en-US" dirty="0"/>
              <a:t>Specification of </a:t>
            </a:r>
            <a:r>
              <a:rPr lang="en-US" b="1" i="1" dirty="0"/>
              <a:t>Eligibility Conditions</a:t>
            </a:r>
            <a:r>
              <a:rPr lang="en-US" dirty="0"/>
              <a:t> for Registration of NPOs: -</a:t>
            </a:r>
          </a:p>
          <a:p>
            <a:pPr algn="just">
              <a:buClrTx/>
              <a:buSzPct val="100000"/>
            </a:pPr>
            <a:r>
              <a:rPr lang="en-IN" dirty="0"/>
              <a:t>A public trust;</a:t>
            </a:r>
          </a:p>
          <a:p>
            <a:pPr algn="just">
              <a:buClrTx/>
              <a:buSzPct val="100000"/>
            </a:pPr>
            <a:r>
              <a:rPr lang="en-IN" dirty="0"/>
              <a:t>A society registered under the Societies Registration Act, 1860 or under any law in force in India;</a:t>
            </a:r>
          </a:p>
          <a:p>
            <a:pPr algn="just">
              <a:buClrTx/>
              <a:buSzPct val="100000"/>
            </a:pPr>
            <a:r>
              <a:rPr lang="en-IN" dirty="0"/>
              <a:t>A company registered U/s 8 or deemed to have been registered 465(2)(g) of the Companies Act, 2013 or U/s 25 of the Companies Act, 1956;</a:t>
            </a:r>
          </a:p>
          <a:p>
            <a:pPr algn="just">
              <a:buClrTx/>
              <a:buSzPct val="100000"/>
            </a:pPr>
            <a:r>
              <a:rPr lang="en-IN" dirty="0"/>
              <a:t>A University established by law or any other educational institution affiliated thereto or recognised by the Government;</a:t>
            </a:r>
          </a:p>
          <a:p>
            <a:pPr algn="just">
              <a:buClrTx/>
              <a:buSzPct val="100000"/>
            </a:pPr>
            <a:r>
              <a:rPr lang="en-IN" dirty="0"/>
              <a:t>An institution financed wholly or in part by the Government or a local authority;</a:t>
            </a:r>
          </a:p>
          <a:p>
            <a:pPr algn="just">
              <a:buClrTx/>
              <a:buSzPct val="100000"/>
            </a:pPr>
            <a:r>
              <a:rPr lang="en-IN" dirty="0"/>
              <a:t>Other specified &amp; notified persons.</a:t>
            </a:r>
          </a:p>
        </p:txBody>
      </p:sp>
      <p:sp>
        <p:nvSpPr>
          <p:cNvPr id="4" name="Slide Number Placeholder 3">
            <a:extLst>
              <a:ext uri="{FF2B5EF4-FFF2-40B4-BE49-F238E27FC236}">
                <a16:creationId xmlns:a16="http://schemas.microsoft.com/office/drawing/2014/main" id="{6152AE82-8A1D-0D1F-81D5-15195B77A5A2}"/>
              </a:ext>
            </a:extLst>
          </p:cNvPr>
          <p:cNvSpPr>
            <a:spLocks noGrp="1"/>
          </p:cNvSpPr>
          <p:nvPr>
            <p:ph type="sldNum" sz="quarter" idx="12"/>
          </p:nvPr>
        </p:nvSpPr>
        <p:spPr/>
        <p:txBody>
          <a:bodyPr/>
          <a:lstStyle/>
          <a:p>
            <a:fld id="{9DAD2DFA-8160-4885-AA80-7BB629E1A773}" type="slidenum">
              <a:rPr lang="en-IN" smtClean="0"/>
              <a:t>8</a:t>
            </a:fld>
            <a:endParaRPr lang="en-IN"/>
          </a:p>
        </p:txBody>
      </p:sp>
    </p:spTree>
    <p:extLst>
      <p:ext uri="{BB962C8B-B14F-4D97-AF65-F5344CB8AC3E}">
        <p14:creationId xmlns:p14="http://schemas.microsoft.com/office/powerpoint/2010/main" val="287112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326-BC5E-6DF4-C29E-0BDE9F7EB7DB}"/>
              </a:ext>
            </a:extLst>
          </p:cNvPr>
          <p:cNvSpPr>
            <a:spLocks noGrp="1"/>
          </p:cNvSpPr>
          <p:nvPr>
            <p:ph type="title"/>
          </p:nvPr>
        </p:nvSpPr>
        <p:spPr/>
        <p:txBody>
          <a:bodyPr>
            <a:normAutofit/>
          </a:bodyPr>
          <a:lstStyle/>
          <a:p>
            <a:r>
              <a:rPr lang="en-US" sz="3600" b="1" dirty="0"/>
              <a:t>Part I – Registration (Section 332 &amp; Section 333)</a:t>
            </a:r>
            <a:endParaRPr lang="en-IN" sz="3600" dirty="0"/>
          </a:p>
        </p:txBody>
      </p:sp>
      <p:sp>
        <p:nvSpPr>
          <p:cNvPr id="3" name="Content Placeholder 2">
            <a:extLst>
              <a:ext uri="{FF2B5EF4-FFF2-40B4-BE49-F238E27FC236}">
                <a16:creationId xmlns:a16="http://schemas.microsoft.com/office/drawing/2014/main" id="{94946A14-BD8D-D508-9A07-8219C8937244}"/>
              </a:ext>
            </a:extLst>
          </p:cNvPr>
          <p:cNvSpPr>
            <a:spLocks noGrp="1"/>
          </p:cNvSpPr>
          <p:nvPr>
            <p:ph idx="1"/>
          </p:nvPr>
        </p:nvSpPr>
        <p:spPr/>
        <p:txBody>
          <a:bodyPr>
            <a:normAutofit fontScale="62500" lnSpcReduction="20000"/>
          </a:bodyPr>
          <a:lstStyle/>
          <a:p>
            <a:pPr>
              <a:buClrTx/>
              <a:buSzPct val="100000"/>
              <a:buFont typeface="Wingdings" panose="05000000000000000000" pitchFamily="2" charset="2"/>
              <a:buChar char="Ø"/>
            </a:pPr>
            <a:r>
              <a:rPr lang="en-US" dirty="0"/>
              <a:t>Purposes – Can be Charitable or religious or both.</a:t>
            </a:r>
          </a:p>
          <a:p>
            <a:pPr algn="just">
              <a:buClrTx/>
              <a:buSzPct val="100000"/>
              <a:buFont typeface="Wingdings" panose="05000000000000000000" pitchFamily="2" charset="2"/>
              <a:buChar char="Ø"/>
            </a:pPr>
            <a:r>
              <a:rPr lang="en-US" dirty="0"/>
              <a:t>The properties of such NPOs are held under an irrevocable trust for the benefit of general public;</a:t>
            </a:r>
          </a:p>
          <a:p>
            <a:pPr algn="just">
              <a:buClrTx/>
              <a:buSzPct val="100000"/>
              <a:buFont typeface="Wingdings" panose="05000000000000000000" pitchFamily="2" charset="2"/>
              <a:buChar char="Ø"/>
            </a:pPr>
            <a:r>
              <a:rPr lang="en-US" dirty="0"/>
              <a:t>Events / Cases for registration of NPOs: -</a:t>
            </a:r>
          </a:p>
          <a:p>
            <a:pPr algn="just">
              <a:buClrTx/>
              <a:buSzPct val="100000"/>
              <a:buFont typeface="Arial" panose="020B0604020202020204" pitchFamily="34" charset="0"/>
              <a:buChar char="•"/>
            </a:pPr>
            <a:r>
              <a:rPr lang="en-US" dirty="0"/>
              <a:t>Where the activities have not commenced &amp; it was not registered;</a:t>
            </a:r>
          </a:p>
          <a:p>
            <a:pPr algn="just">
              <a:buClrTx/>
              <a:buSzPct val="100000"/>
              <a:buFont typeface="Arial" panose="020B0604020202020204" pitchFamily="34" charset="0"/>
              <a:buChar char="•"/>
            </a:pPr>
            <a:r>
              <a:rPr lang="en-US" dirty="0"/>
              <a:t>Where the activities have commenced &amp; it was not registered;</a:t>
            </a:r>
          </a:p>
          <a:p>
            <a:pPr algn="just">
              <a:buClrTx/>
              <a:buSzPct val="100000"/>
              <a:buFont typeface="Arial" panose="020B0604020202020204" pitchFamily="34" charset="0"/>
              <a:buChar char="•"/>
            </a:pPr>
            <a:r>
              <a:rPr lang="en-US" dirty="0"/>
              <a:t>Where the provisional registration was granted &amp; activities were commenced;</a:t>
            </a:r>
          </a:p>
          <a:p>
            <a:pPr algn="just">
              <a:buClrTx/>
              <a:buSzPct val="100000"/>
              <a:buFont typeface="Arial" panose="020B0604020202020204" pitchFamily="34" charset="0"/>
              <a:buChar char="•"/>
            </a:pPr>
            <a:r>
              <a:rPr lang="en-IN" b="1" i="1" u="sng" dirty="0"/>
              <a:t>Where the provisional registration was due to expire &amp; activities have not been commenced;</a:t>
            </a:r>
            <a:endParaRPr lang="en-IN" dirty="0"/>
          </a:p>
          <a:p>
            <a:pPr algn="just">
              <a:buClrTx/>
              <a:buSzPct val="100000"/>
              <a:buFont typeface="Arial" panose="020B0604020202020204" pitchFamily="34" charset="0"/>
              <a:buChar char="•"/>
            </a:pPr>
            <a:r>
              <a:rPr lang="en-IN" dirty="0"/>
              <a:t>Where the registration of the applicant was due to expire, other than 4</a:t>
            </a:r>
            <a:r>
              <a:rPr lang="en-IN" baseline="30000" dirty="0"/>
              <a:t>th</a:t>
            </a:r>
            <a:r>
              <a:rPr lang="en-IN" dirty="0"/>
              <a:t> bullet above;</a:t>
            </a:r>
          </a:p>
          <a:p>
            <a:pPr algn="just">
              <a:buClrTx/>
              <a:buSzPct val="100000"/>
              <a:buFont typeface="Arial" panose="020B0604020202020204" pitchFamily="34" charset="0"/>
              <a:buChar char="•"/>
            </a:pPr>
            <a:r>
              <a:rPr lang="en-IN" dirty="0"/>
              <a:t>Where the registration of the applicant has become inoperative due to switching over of regime U/s 333;</a:t>
            </a:r>
          </a:p>
          <a:p>
            <a:pPr algn="just">
              <a:buClrTx/>
              <a:buSzPct val="100000"/>
              <a:buFont typeface="Arial" panose="020B0604020202020204" pitchFamily="34" charset="0"/>
              <a:buChar char="•"/>
            </a:pPr>
            <a:r>
              <a:rPr lang="en-IN" dirty="0"/>
              <a:t>Where the applicant has adopted or undertaken modification of its objects.</a:t>
            </a:r>
          </a:p>
        </p:txBody>
      </p:sp>
      <p:sp>
        <p:nvSpPr>
          <p:cNvPr id="4" name="Slide Number Placeholder 3">
            <a:extLst>
              <a:ext uri="{FF2B5EF4-FFF2-40B4-BE49-F238E27FC236}">
                <a16:creationId xmlns:a16="http://schemas.microsoft.com/office/drawing/2014/main" id="{FC9D1C1B-6AEE-5906-0BBD-1FA73CE741E5}"/>
              </a:ext>
            </a:extLst>
          </p:cNvPr>
          <p:cNvSpPr>
            <a:spLocks noGrp="1"/>
          </p:cNvSpPr>
          <p:nvPr>
            <p:ph type="sldNum" sz="quarter" idx="12"/>
          </p:nvPr>
        </p:nvSpPr>
        <p:spPr/>
        <p:txBody>
          <a:bodyPr/>
          <a:lstStyle/>
          <a:p>
            <a:fld id="{9DAD2DFA-8160-4885-AA80-7BB629E1A773}" type="slidenum">
              <a:rPr lang="en-IN" smtClean="0"/>
              <a:t>9</a:t>
            </a:fld>
            <a:endParaRPr lang="en-IN"/>
          </a:p>
        </p:txBody>
      </p:sp>
    </p:spTree>
    <p:extLst>
      <p:ext uri="{BB962C8B-B14F-4D97-AF65-F5344CB8AC3E}">
        <p14:creationId xmlns:p14="http://schemas.microsoft.com/office/powerpoint/2010/main" val="138123087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1497</TotalTime>
  <Words>3775</Words>
  <Application>Microsoft Office PowerPoint</Application>
  <PresentationFormat>Widescreen</PresentationFormat>
  <Paragraphs>243</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Garamond</vt:lpstr>
      <vt:lpstr>Times New Roman</vt:lpstr>
      <vt:lpstr>Wingdings</vt:lpstr>
      <vt:lpstr>Organic</vt:lpstr>
      <vt:lpstr>Taxation of Trusts – Including proposed changes in the New Income Tax Bill, 2025 &amp; their impact on accounting practices</vt:lpstr>
      <vt:lpstr>Rational Expectation </vt:lpstr>
      <vt:lpstr>Interesting observation by Supreme Court</vt:lpstr>
      <vt:lpstr>Why the entities for “Charitable or Religious” purposes are so important?</vt:lpstr>
      <vt:lpstr>Challenges in the Income Tax Act, 1961</vt:lpstr>
      <vt:lpstr>Charitable Purpose [Section 2(23) of Income Tax Bill, 2025]</vt:lpstr>
      <vt:lpstr>Structure of Special Provisions for NPOs</vt:lpstr>
      <vt:lpstr>Part I – Registration (Section 332 &amp; Section 333)</vt:lpstr>
      <vt:lpstr>Part I – Registration (Section 332 &amp; Section 333)</vt:lpstr>
      <vt:lpstr>Part I – Registration (Section 332 &amp; Section 333)</vt:lpstr>
      <vt:lpstr>Part II – Income of the Registered NPO (Section 334 to Section 343)</vt:lpstr>
      <vt:lpstr>Part II – Income of the Registered NPO (Section 334 to Section 343)</vt:lpstr>
      <vt:lpstr>Part II – Income of the Registered NPO (Section 334 to Section 343)</vt:lpstr>
      <vt:lpstr>Part II – Income of the Registered NPO (Section 334 to Section 343)</vt:lpstr>
      <vt:lpstr>Part II – Income of the Registered NPO (Section 334 to Section 343)</vt:lpstr>
      <vt:lpstr>Part II – Income of the Registered NPO (Section 334 to Section 343)</vt:lpstr>
      <vt:lpstr>Part II – Income of the Registered NPO (Section 334 to Section 343)</vt:lpstr>
      <vt:lpstr>Part II – Income of the Registered NPO (Section 334 to Section 343)</vt:lpstr>
      <vt:lpstr>Part II – Income of the Registered NPO (Section 334 to Section 343)</vt:lpstr>
      <vt:lpstr>Part III – Commercial Activities by registered NPOs (Section 344 to Section 346)</vt:lpstr>
      <vt:lpstr>Part III – Commercial Activities by registered NPOs (Section 344 to Section 346)</vt:lpstr>
      <vt:lpstr>Part IV – Compliances  (Section 347 to Section 350)</vt:lpstr>
      <vt:lpstr>Part IV – Compliances  (Section 347 to Section 350)</vt:lpstr>
      <vt:lpstr>Part IV – Compliances  (Section 347 to Section 350)</vt:lpstr>
      <vt:lpstr>Part IV – Compliances  (Section 347 to Section 350)</vt:lpstr>
      <vt:lpstr>Part V – Violations  (Section 351 to Section 353)</vt:lpstr>
      <vt:lpstr>Part V – Violations  (Section 351 to Section 353)</vt:lpstr>
      <vt:lpstr>Part V – Violations  (Section 351 to Section 353)</vt:lpstr>
      <vt:lpstr>Part V – Violations  (Section 351 to Section 353)</vt:lpstr>
      <vt:lpstr>Part V – Violations  (Section 351 to Section 353)</vt:lpstr>
      <vt:lpstr>Part V – Violations  (Section 351 to Section 353)</vt:lpstr>
      <vt:lpstr>Two Missing Things</vt:lpstr>
      <vt:lpstr>Message to taxpayers &amp; tax professionals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Issues in Charitable &amp; Religious trusts – formation, audit &amp; taxation</dc:title>
  <dc:creator>pranav ashtikar</dc:creator>
  <cp:lastModifiedBy>pranav ashtikar</cp:lastModifiedBy>
  <cp:revision>93</cp:revision>
  <dcterms:created xsi:type="dcterms:W3CDTF">2021-06-13T08:52:53Z</dcterms:created>
  <dcterms:modified xsi:type="dcterms:W3CDTF">2025-04-15T13:56:10Z</dcterms:modified>
</cp:coreProperties>
</file>